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9" r:id="rId4"/>
    <p:sldId id="261" r:id="rId5"/>
    <p:sldId id="266" r:id="rId6"/>
    <p:sldId id="303" r:id="rId7"/>
    <p:sldId id="291" r:id="rId8"/>
    <p:sldId id="302" r:id="rId9"/>
    <p:sldId id="260" r:id="rId10"/>
    <p:sldId id="304" r:id="rId11"/>
    <p:sldId id="305" r:id="rId12"/>
    <p:sldId id="310" r:id="rId13"/>
    <p:sldId id="311" r:id="rId14"/>
    <p:sldId id="309" r:id="rId15"/>
    <p:sldId id="26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4" r:id="rId25"/>
    <p:sldId id="313" r:id="rId26"/>
    <p:sldId id="315" r:id="rId27"/>
    <p:sldId id="312" r:id="rId28"/>
    <p:sldId id="316" r:id="rId29"/>
    <p:sldId id="317" r:id="rId30"/>
    <p:sldId id="321" r:id="rId31"/>
    <p:sldId id="318" r:id="rId32"/>
    <p:sldId id="319" r:id="rId33"/>
    <p:sldId id="320" r:id="rId34"/>
    <p:sldId id="322" r:id="rId35"/>
    <p:sldId id="326" r:id="rId36"/>
    <p:sldId id="314" r:id="rId37"/>
    <p:sldId id="324" r:id="rId38"/>
    <p:sldId id="325" r:id="rId39"/>
    <p:sldId id="328" r:id="rId40"/>
    <p:sldId id="329" r:id="rId41"/>
    <p:sldId id="330" r:id="rId42"/>
    <p:sldId id="335" r:id="rId43"/>
    <p:sldId id="331" r:id="rId44"/>
    <p:sldId id="333" r:id="rId45"/>
    <p:sldId id="323" r:id="rId46"/>
    <p:sldId id="336" r:id="rId47"/>
    <p:sldId id="33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ek laberschek" initials="tl" lastIdx="0" clrIdx="0">
    <p:extLst>
      <p:ext uri="{19B8F6BF-5375-455C-9EA6-DF929625EA0E}">
        <p15:presenceInfo xmlns:p15="http://schemas.microsoft.com/office/powerpoint/2012/main" userId="5f85809a2af44e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D6FF"/>
    <a:srgbClr val="8CA8E1"/>
    <a:srgbClr val="C65919"/>
    <a:srgbClr val="A31A51"/>
    <a:srgbClr val="FCE400"/>
    <a:srgbClr val="D3E1F1"/>
    <a:srgbClr val="E0ECF4"/>
    <a:srgbClr val="D6DCE4"/>
    <a:srgbClr val="D0CECE"/>
    <a:srgbClr val="E7E6E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yl jasny 1 — Ak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4" autoAdjust="0"/>
    <p:restoredTop sz="86349" autoAdjust="0"/>
  </p:normalViewPr>
  <p:slideViewPr>
    <p:cSldViewPr snapToGrid="0">
      <p:cViewPr varScale="1">
        <p:scale>
          <a:sx n="134" d="100"/>
          <a:sy n="134" d="100"/>
        </p:scale>
        <p:origin x="960" y="184"/>
      </p:cViewPr>
      <p:guideLst>
        <p:guide orient="horz" pos="3984"/>
        <p:guide pos="3840"/>
        <p:guide orient="horz" pos="21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1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DC89B-0005-5A42-98A6-C04AEF873CEF}" type="doc">
      <dgm:prSet loTypeId="urn:microsoft.com/office/officeart/2005/8/layout/cycle6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8856C8-E0ED-1C4E-89E4-32F693D8893C}">
      <dgm:prSet phldrT="[Text]"/>
      <dgm:spPr/>
      <dgm:t>
        <a:bodyPr/>
        <a:lstStyle/>
        <a:p>
          <a:r>
            <a:rPr lang="en-US" b="1" dirty="0"/>
            <a:t>Spatial Measurements</a:t>
          </a:r>
          <a:endParaRPr lang="en-US" dirty="0"/>
        </a:p>
      </dgm:t>
    </dgm:pt>
    <dgm:pt modelId="{55C1650A-EA02-F646-8B93-2F0C667B1EF4}" type="parTrans" cxnId="{693BF02F-DE9F-FE42-BC45-D0775BC9D5A9}">
      <dgm:prSet/>
      <dgm:spPr/>
      <dgm:t>
        <a:bodyPr/>
        <a:lstStyle/>
        <a:p>
          <a:endParaRPr lang="en-US"/>
        </a:p>
      </dgm:t>
    </dgm:pt>
    <dgm:pt modelId="{3A3E79BB-4E50-7B4C-853A-6CE9C9DF79D8}" type="sibTrans" cxnId="{693BF02F-DE9F-FE42-BC45-D0775BC9D5A9}">
      <dgm:prSet/>
      <dgm:spPr/>
      <dgm:t>
        <a:bodyPr/>
        <a:lstStyle/>
        <a:p>
          <a:endParaRPr lang="en-US"/>
        </a:p>
      </dgm:t>
    </dgm:pt>
    <dgm:pt modelId="{74A8BA1B-25AB-E044-A2F9-40681FCAF303}">
      <dgm:prSet phldrT="[Text]"/>
      <dgm:spPr/>
      <dgm:t>
        <a:bodyPr/>
        <a:lstStyle/>
        <a:p>
          <a:r>
            <a:rPr lang="en-US" b="1" dirty="0"/>
            <a:t>Spatial Predicates</a:t>
          </a:r>
          <a:endParaRPr lang="en-US" dirty="0"/>
        </a:p>
      </dgm:t>
    </dgm:pt>
    <dgm:pt modelId="{8C5478FA-1FBE-184B-8078-03270D72E0F8}" type="parTrans" cxnId="{A4DA7C5C-B3C0-E048-91EE-F13FD8F02254}">
      <dgm:prSet/>
      <dgm:spPr/>
      <dgm:t>
        <a:bodyPr/>
        <a:lstStyle/>
        <a:p>
          <a:endParaRPr lang="en-US"/>
        </a:p>
      </dgm:t>
    </dgm:pt>
    <dgm:pt modelId="{0D8451A1-C4AA-4D45-BF3F-30C84C48518E}" type="sibTrans" cxnId="{A4DA7C5C-B3C0-E048-91EE-F13FD8F02254}">
      <dgm:prSet/>
      <dgm:spPr/>
      <dgm:t>
        <a:bodyPr/>
        <a:lstStyle/>
        <a:p>
          <a:endParaRPr lang="en-US"/>
        </a:p>
      </dgm:t>
    </dgm:pt>
    <dgm:pt modelId="{10B4B190-A591-8A42-832C-A182A38696FF}">
      <dgm:prSet phldrT="[Text]"/>
      <dgm:spPr/>
      <dgm:t>
        <a:bodyPr/>
        <a:lstStyle/>
        <a:p>
          <a:r>
            <a:rPr lang="en-US" b="1" dirty="0"/>
            <a:t>Geometry Constructors</a:t>
          </a:r>
          <a:endParaRPr lang="en-US" dirty="0"/>
        </a:p>
      </dgm:t>
    </dgm:pt>
    <dgm:pt modelId="{932CEEAD-5F80-5C48-98EC-39A9D91E0A42}" type="parTrans" cxnId="{73C1786B-936B-4245-A94A-BD0684E98DC3}">
      <dgm:prSet/>
      <dgm:spPr/>
      <dgm:t>
        <a:bodyPr/>
        <a:lstStyle/>
        <a:p>
          <a:endParaRPr lang="en-US"/>
        </a:p>
      </dgm:t>
    </dgm:pt>
    <dgm:pt modelId="{EA1D762A-1145-8D40-9C7D-4405681B3D77}" type="sibTrans" cxnId="{73C1786B-936B-4245-A94A-BD0684E98DC3}">
      <dgm:prSet/>
      <dgm:spPr/>
      <dgm:t>
        <a:bodyPr/>
        <a:lstStyle/>
        <a:p>
          <a:endParaRPr lang="en-US"/>
        </a:p>
      </dgm:t>
    </dgm:pt>
    <dgm:pt modelId="{486C1558-F6DF-1E47-BDAA-0B2917BA1990}">
      <dgm:prSet phldrT="[Text]"/>
      <dgm:spPr/>
      <dgm:t>
        <a:bodyPr/>
        <a:lstStyle/>
        <a:p>
          <a:r>
            <a:rPr lang="en-US" b="1" dirty="0"/>
            <a:t>Observer Functions</a:t>
          </a:r>
          <a:endParaRPr lang="en-US" dirty="0"/>
        </a:p>
      </dgm:t>
    </dgm:pt>
    <dgm:pt modelId="{659EF77E-4055-0440-A35A-D72CBB0D092D}" type="parTrans" cxnId="{DC7E9FC2-9160-534D-A8DD-0B2A6628D1F5}">
      <dgm:prSet/>
      <dgm:spPr/>
      <dgm:t>
        <a:bodyPr/>
        <a:lstStyle/>
        <a:p>
          <a:endParaRPr lang="en-US"/>
        </a:p>
      </dgm:t>
    </dgm:pt>
    <dgm:pt modelId="{A704DFEF-98F4-8747-AFB2-C5B03B3738B4}" type="sibTrans" cxnId="{DC7E9FC2-9160-534D-A8DD-0B2A6628D1F5}">
      <dgm:prSet/>
      <dgm:spPr/>
      <dgm:t>
        <a:bodyPr/>
        <a:lstStyle/>
        <a:p>
          <a:endParaRPr lang="en-US"/>
        </a:p>
      </dgm:t>
    </dgm:pt>
    <dgm:pt modelId="{70056E87-2538-314A-B8C9-7F3A6D605AED}">
      <dgm:prSet phldrT="[Text]"/>
      <dgm:spPr/>
      <dgm:t>
        <a:bodyPr/>
        <a:lstStyle/>
        <a:p>
          <a:r>
            <a:rPr lang="en-US" b="1" dirty="0"/>
            <a:t>Spatial Functions</a:t>
          </a:r>
          <a:endParaRPr lang="en-US" dirty="0"/>
        </a:p>
      </dgm:t>
    </dgm:pt>
    <dgm:pt modelId="{BB1F4B2A-F955-BD40-AF96-9852303906BB}" type="parTrans" cxnId="{535D913D-4D4C-6D41-BEDF-C6401961F4D5}">
      <dgm:prSet/>
      <dgm:spPr/>
      <dgm:t>
        <a:bodyPr/>
        <a:lstStyle/>
        <a:p>
          <a:endParaRPr lang="en-US"/>
        </a:p>
      </dgm:t>
    </dgm:pt>
    <dgm:pt modelId="{31E8068D-ADD8-C44B-B690-750047721824}" type="sibTrans" cxnId="{535D913D-4D4C-6D41-BEDF-C6401961F4D5}">
      <dgm:prSet/>
      <dgm:spPr/>
      <dgm:t>
        <a:bodyPr/>
        <a:lstStyle/>
        <a:p>
          <a:endParaRPr lang="en-US"/>
        </a:p>
      </dgm:t>
    </dgm:pt>
    <dgm:pt modelId="{84281ED6-E3C7-8C48-90DA-93E834E82FBA}" type="pres">
      <dgm:prSet presAssocID="{03CDC89B-0005-5A42-98A6-C04AEF873CEF}" presName="cycle" presStyleCnt="0">
        <dgm:presLayoutVars>
          <dgm:dir/>
          <dgm:resizeHandles val="exact"/>
        </dgm:presLayoutVars>
      </dgm:prSet>
      <dgm:spPr/>
    </dgm:pt>
    <dgm:pt modelId="{D2A7BB9D-8F21-0B49-968B-8083F98EAF5F}" type="pres">
      <dgm:prSet presAssocID="{968856C8-E0ED-1C4E-89E4-32F693D8893C}" presName="node" presStyleLbl="node1" presStyleIdx="0" presStyleCnt="5">
        <dgm:presLayoutVars>
          <dgm:bulletEnabled val="1"/>
        </dgm:presLayoutVars>
      </dgm:prSet>
      <dgm:spPr/>
    </dgm:pt>
    <dgm:pt modelId="{A0B46311-4376-6144-85E3-20B5AD3FAD55}" type="pres">
      <dgm:prSet presAssocID="{968856C8-E0ED-1C4E-89E4-32F693D8893C}" presName="spNode" presStyleCnt="0"/>
      <dgm:spPr/>
    </dgm:pt>
    <dgm:pt modelId="{DA688FEC-F8B5-BA44-8076-D2B3D16D67CF}" type="pres">
      <dgm:prSet presAssocID="{3A3E79BB-4E50-7B4C-853A-6CE9C9DF79D8}" presName="sibTrans" presStyleLbl="sibTrans1D1" presStyleIdx="0" presStyleCnt="5"/>
      <dgm:spPr/>
    </dgm:pt>
    <dgm:pt modelId="{9FF55114-5214-3048-A1CD-91F7F5D5A9C3}" type="pres">
      <dgm:prSet presAssocID="{74A8BA1B-25AB-E044-A2F9-40681FCAF303}" presName="node" presStyleLbl="node1" presStyleIdx="1" presStyleCnt="5">
        <dgm:presLayoutVars>
          <dgm:bulletEnabled val="1"/>
        </dgm:presLayoutVars>
      </dgm:prSet>
      <dgm:spPr/>
    </dgm:pt>
    <dgm:pt modelId="{390CD788-03FE-9E4E-A0E3-30FDFF5870E9}" type="pres">
      <dgm:prSet presAssocID="{74A8BA1B-25AB-E044-A2F9-40681FCAF303}" presName="spNode" presStyleCnt="0"/>
      <dgm:spPr/>
    </dgm:pt>
    <dgm:pt modelId="{90DC884D-AA6A-234B-9A0F-FEFA8D67AC95}" type="pres">
      <dgm:prSet presAssocID="{0D8451A1-C4AA-4D45-BF3F-30C84C48518E}" presName="sibTrans" presStyleLbl="sibTrans1D1" presStyleIdx="1" presStyleCnt="5"/>
      <dgm:spPr/>
    </dgm:pt>
    <dgm:pt modelId="{3CA44B9D-58C6-1147-8DAC-4798827C6446}" type="pres">
      <dgm:prSet presAssocID="{10B4B190-A591-8A42-832C-A182A38696FF}" presName="node" presStyleLbl="node1" presStyleIdx="2" presStyleCnt="5">
        <dgm:presLayoutVars>
          <dgm:bulletEnabled val="1"/>
        </dgm:presLayoutVars>
      </dgm:prSet>
      <dgm:spPr/>
    </dgm:pt>
    <dgm:pt modelId="{A23A03AC-46C0-8949-B081-5BA0DEC9AA1F}" type="pres">
      <dgm:prSet presAssocID="{10B4B190-A591-8A42-832C-A182A38696FF}" presName="spNode" presStyleCnt="0"/>
      <dgm:spPr/>
    </dgm:pt>
    <dgm:pt modelId="{A2581A7F-8F22-7346-8077-D0EFB2E1229F}" type="pres">
      <dgm:prSet presAssocID="{EA1D762A-1145-8D40-9C7D-4405681B3D77}" presName="sibTrans" presStyleLbl="sibTrans1D1" presStyleIdx="2" presStyleCnt="5"/>
      <dgm:spPr/>
    </dgm:pt>
    <dgm:pt modelId="{2E88CC12-1C83-9A40-91E8-C92B41CF383B}" type="pres">
      <dgm:prSet presAssocID="{486C1558-F6DF-1E47-BDAA-0B2917BA1990}" presName="node" presStyleLbl="node1" presStyleIdx="3" presStyleCnt="5">
        <dgm:presLayoutVars>
          <dgm:bulletEnabled val="1"/>
        </dgm:presLayoutVars>
      </dgm:prSet>
      <dgm:spPr/>
    </dgm:pt>
    <dgm:pt modelId="{D0B56FE1-F8E4-4742-BD43-6FFEF1E35DF9}" type="pres">
      <dgm:prSet presAssocID="{486C1558-F6DF-1E47-BDAA-0B2917BA1990}" presName="spNode" presStyleCnt="0"/>
      <dgm:spPr/>
    </dgm:pt>
    <dgm:pt modelId="{01464A3C-5308-A041-BA2D-8D5EC709B068}" type="pres">
      <dgm:prSet presAssocID="{A704DFEF-98F4-8747-AFB2-C5B03B3738B4}" presName="sibTrans" presStyleLbl="sibTrans1D1" presStyleIdx="3" presStyleCnt="5"/>
      <dgm:spPr/>
    </dgm:pt>
    <dgm:pt modelId="{1B71C086-C91C-5147-A11C-23C44C0BC234}" type="pres">
      <dgm:prSet presAssocID="{70056E87-2538-314A-B8C9-7F3A6D605AED}" presName="node" presStyleLbl="node1" presStyleIdx="4" presStyleCnt="5">
        <dgm:presLayoutVars>
          <dgm:bulletEnabled val="1"/>
        </dgm:presLayoutVars>
      </dgm:prSet>
      <dgm:spPr/>
    </dgm:pt>
    <dgm:pt modelId="{8300F153-CABA-EB42-A0D7-8CD45BBA3AAA}" type="pres">
      <dgm:prSet presAssocID="{70056E87-2538-314A-B8C9-7F3A6D605AED}" presName="spNode" presStyleCnt="0"/>
      <dgm:spPr/>
    </dgm:pt>
    <dgm:pt modelId="{A4494153-CC59-2D4E-A0BC-3E98DA0F323D}" type="pres">
      <dgm:prSet presAssocID="{31E8068D-ADD8-C44B-B690-750047721824}" presName="sibTrans" presStyleLbl="sibTrans1D1" presStyleIdx="4" presStyleCnt="5"/>
      <dgm:spPr/>
    </dgm:pt>
  </dgm:ptLst>
  <dgm:cxnLst>
    <dgm:cxn modelId="{0070201E-7407-4E42-959F-CD373EA516F9}" type="presOf" srcId="{968856C8-E0ED-1C4E-89E4-32F693D8893C}" destId="{D2A7BB9D-8F21-0B49-968B-8083F98EAF5F}" srcOrd="0" destOrd="0" presId="urn:microsoft.com/office/officeart/2005/8/layout/cycle6"/>
    <dgm:cxn modelId="{693BF02F-DE9F-FE42-BC45-D0775BC9D5A9}" srcId="{03CDC89B-0005-5A42-98A6-C04AEF873CEF}" destId="{968856C8-E0ED-1C4E-89E4-32F693D8893C}" srcOrd="0" destOrd="0" parTransId="{55C1650A-EA02-F646-8B93-2F0C667B1EF4}" sibTransId="{3A3E79BB-4E50-7B4C-853A-6CE9C9DF79D8}"/>
    <dgm:cxn modelId="{535D913D-4D4C-6D41-BEDF-C6401961F4D5}" srcId="{03CDC89B-0005-5A42-98A6-C04AEF873CEF}" destId="{70056E87-2538-314A-B8C9-7F3A6D605AED}" srcOrd="4" destOrd="0" parTransId="{BB1F4B2A-F955-BD40-AF96-9852303906BB}" sibTransId="{31E8068D-ADD8-C44B-B690-750047721824}"/>
    <dgm:cxn modelId="{A4DA7C5C-B3C0-E048-91EE-F13FD8F02254}" srcId="{03CDC89B-0005-5A42-98A6-C04AEF873CEF}" destId="{74A8BA1B-25AB-E044-A2F9-40681FCAF303}" srcOrd="1" destOrd="0" parTransId="{8C5478FA-1FBE-184B-8078-03270D72E0F8}" sibTransId="{0D8451A1-C4AA-4D45-BF3F-30C84C48518E}"/>
    <dgm:cxn modelId="{73C1786B-936B-4245-A94A-BD0684E98DC3}" srcId="{03CDC89B-0005-5A42-98A6-C04AEF873CEF}" destId="{10B4B190-A591-8A42-832C-A182A38696FF}" srcOrd="2" destOrd="0" parTransId="{932CEEAD-5F80-5C48-98EC-39A9D91E0A42}" sibTransId="{EA1D762A-1145-8D40-9C7D-4405681B3D77}"/>
    <dgm:cxn modelId="{59DEE37F-889A-EC4E-92C7-1DCD18C7693A}" type="presOf" srcId="{486C1558-F6DF-1E47-BDAA-0B2917BA1990}" destId="{2E88CC12-1C83-9A40-91E8-C92B41CF383B}" srcOrd="0" destOrd="0" presId="urn:microsoft.com/office/officeart/2005/8/layout/cycle6"/>
    <dgm:cxn modelId="{28B0F197-9F5A-9149-88E3-3DC622195E56}" type="presOf" srcId="{A704DFEF-98F4-8747-AFB2-C5B03B3738B4}" destId="{01464A3C-5308-A041-BA2D-8D5EC709B068}" srcOrd="0" destOrd="0" presId="urn:microsoft.com/office/officeart/2005/8/layout/cycle6"/>
    <dgm:cxn modelId="{11EDBF9B-56B0-594F-B1EF-1BEABE80871F}" type="presOf" srcId="{10B4B190-A591-8A42-832C-A182A38696FF}" destId="{3CA44B9D-58C6-1147-8DAC-4798827C6446}" srcOrd="0" destOrd="0" presId="urn:microsoft.com/office/officeart/2005/8/layout/cycle6"/>
    <dgm:cxn modelId="{00AB6EA1-EF63-CB45-A7EA-98E9A95C7FE0}" type="presOf" srcId="{31E8068D-ADD8-C44B-B690-750047721824}" destId="{A4494153-CC59-2D4E-A0BC-3E98DA0F323D}" srcOrd="0" destOrd="0" presId="urn:microsoft.com/office/officeart/2005/8/layout/cycle6"/>
    <dgm:cxn modelId="{3B2C82C1-DD75-0145-B549-A0FFA9EA5908}" type="presOf" srcId="{0D8451A1-C4AA-4D45-BF3F-30C84C48518E}" destId="{90DC884D-AA6A-234B-9A0F-FEFA8D67AC95}" srcOrd="0" destOrd="0" presId="urn:microsoft.com/office/officeart/2005/8/layout/cycle6"/>
    <dgm:cxn modelId="{DC7E9FC2-9160-534D-A8DD-0B2A6628D1F5}" srcId="{03CDC89B-0005-5A42-98A6-C04AEF873CEF}" destId="{486C1558-F6DF-1E47-BDAA-0B2917BA1990}" srcOrd="3" destOrd="0" parTransId="{659EF77E-4055-0440-A35A-D72CBB0D092D}" sibTransId="{A704DFEF-98F4-8747-AFB2-C5B03B3738B4}"/>
    <dgm:cxn modelId="{1F47A3C3-ABED-104B-92DD-9062396CADA8}" type="presOf" srcId="{74A8BA1B-25AB-E044-A2F9-40681FCAF303}" destId="{9FF55114-5214-3048-A1CD-91F7F5D5A9C3}" srcOrd="0" destOrd="0" presId="urn:microsoft.com/office/officeart/2005/8/layout/cycle6"/>
    <dgm:cxn modelId="{C9BE5ED3-3225-B44A-B4D7-584D099F82AB}" type="presOf" srcId="{70056E87-2538-314A-B8C9-7F3A6D605AED}" destId="{1B71C086-C91C-5147-A11C-23C44C0BC234}" srcOrd="0" destOrd="0" presId="urn:microsoft.com/office/officeart/2005/8/layout/cycle6"/>
    <dgm:cxn modelId="{04E148D5-D4E4-0C45-A127-0D2556BF5594}" type="presOf" srcId="{EA1D762A-1145-8D40-9C7D-4405681B3D77}" destId="{A2581A7F-8F22-7346-8077-D0EFB2E1229F}" srcOrd="0" destOrd="0" presId="urn:microsoft.com/office/officeart/2005/8/layout/cycle6"/>
    <dgm:cxn modelId="{E0EE50DA-3F40-5042-85A3-7A4DBA8D40A8}" type="presOf" srcId="{3A3E79BB-4E50-7B4C-853A-6CE9C9DF79D8}" destId="{DA688FEC-F8B5-BA44-8076-D2B3D16D67CF}" srcOrd="0" destOrd="0" presId="urn:microsoft.com/office/officeart/2005/8/layout/cycle6"/>
    <dgm:cxn modelId="{759D49E8-35E7-1B49-A27D-145E35B6FE22}" type="presOf" srcId="{03CDC89B-0005-5A42-98A6-C04AEF873CEF}" destId="{84281ED6-E3C7-8C48-90DA-93E834E82FBA}" srcOrd="0" destOrd="0" presId="urn:microsoft.com/office/officeart/2005/8/layout/cycle6"/>
    <dgm:cxn modelId="{F38669A3-A5DD-C74F-B51C-EFEBCAA32EFB}" type="presParOf" srcId="{84281ED6-E3C7-8C48-90DA-93E834E82FBA}" destId="{D2A7BB9D-8F21-0B49-968B-8083F98EAF5F}" srcOrd="0" destOrd="0" presId="urn:microsoft.com/office/officeart/2005/8/layout/cycle6"/>
    <dgm:cxn modelId="{04857032-DEB7-DB43-82BA-97A00A16A382}" type="presParOf" srcId="{84281ED6-E3C7-8C48-90DA-93E834E82FBA}" destId="{A0B46311-4376-6144-85E3-20B5AD3FAD55}" srcOrd="1" destOrd="0" presId="urn:microsoft.com/office/officeart/2005/8/layout/cycle6"/>
    <dgm:cxn modelId="{4A00C08B-6651-BB45-90BF-31AC9A366C76}" type="presParOf" srcId="{84281ED6-E3C7-8C48-90DA-93E834E82FBA}" destId="{DA688FEC-F8B5-BA44-8076-D2B3D16D67CF}" srcOrd="2" destOrd="0" presId="urn:microsoft.com/office/officeart/2005/8/layout/cycle6"/>
    <dgm:cxn modelId="{81CFDDEF-639E-A24A-B582-7DF059C5F599}" type="presParOf" srcId="{84281ED6-E3C7-8C48-90DA-93E834E82FBA}" destId="{9FF55114-5214-3048-A1CD-91F7F5D5A9C3}" srcOrd="3" destOrd="0" presId="urn:microsoft.com/office/officeart/2005/8/layout/cycle6"/>
    <dgm:cxn modelId="{5BF4CA98-CC01-CF45-A793-91BA6DB07854}" type="presParOf" srcId="{84281ED6-E3C7-8C48-90DA-93E834E82FBA}" destId="{390CD788-03FE-9E4E-A0E3-30FDFF5870E9}" srcOrd="4" destOrd="0" presId="urn:microsoft.com/office/officeart/2005/8/layout/cycle6"/>
    <dgm:cxn modelId="{267421D0-3BAE-6F42-A8A1-EE6049B39258}" type="presParOf" srcId="{84281ED6-E3C7-8C48-90DA-93E834E82FBA}" destId="{90DC884D-AA6A-234B-9A0F-FEFA8D67AC95}" srcOrd="5" destOrd="0" presId="urn:microsoft.com/office/officeart/2005/8/layout/cycle6"/>
    <dgm:cxn modelId="{9A95B900-14C2-8E40-BC5C-84CE3456A4BF}" type="presParOf" srcId="{84281ED6-E3C7-8C48-90DA-93E834E82FBA}" destId="{3CA44B9D-58C6-1147-8DAC-4798827C6446}" srcOrd="6" destOrd="0" presId="urn:microsoft.com/office/officeart/2005/8/layout/cycle6"/>
    <dgm:cxn modelId="{BD0E7A8A-4473-5F4C-B4F5-6338BC54A948}" type="presParOf" srcId="{84281ED6-E3C7-8C48-90DA-93E834E82FBA}" destId="{A23A03AC-46C0-8949-B081-5BA0DEC9AA1F}" srcOrd="7" destOrd="0" presId="urn:microsoft.com/office/officeart/2005/8/layout/cycle6"/>
    <dgm:cxn modelId="{0F99D4CF-8F16-1040-AE88-9B2331816552}" type="presParOf" srcId="{84281ED6-E3C7-8C48-90DA-93E834E82FBA}" destId="{A2581A7F-8F22-7346-8077-D0EFB2E1229F}" srcOrd="8" destOrd="0" presId="urn:microsoft.com/office/officeart/2005/8/layout/cycle6"/>
    <dgm:cxn modelId="{278FF916-04FE-224B-886B-F6D79719E74A}" type="presParOf" srcId="{84281ED6-E3C7-8C48-90DA-93E834E82FBA}" destId="{2E88CC12-1C83-9A40-91E8-C92B41CF383B}" srcOrd="9" destOrd="0" presId="urn:microsoft.com/office/officeart/2005/8/layout/cycle6"/>
    <dgm:cxn modelId="{63543CE7-79A9-9449-9781-047F45D8AC2D}" type="presParOf" srcId="{84281ED6-E3C7-8C48-90DA-93E834E82FBA}" destId="{D0B56FE1-F8E4-4742-BD43-6FFEF1E35DF9}" srcOrd="10" destOrd="0" presId="urn:microsoft.com/office/officeart/2005/8/layout/cycle6"/>
    <dgm:cxn modelId="{610DE364-DBCC-6349-AC58-DE48FC53ADC5}" type="presParOf" srcId="{84281ED6-E3C7-8C48-90DA-93E834E82FBA}" destId="{01464A3C-5308-A041-BA2D-8D5EC709B068}" srcOrd="11" destOrd="0" presId="urn:microsoft.com/office/officeart/2005/8/layout/cycle6"/>
    <dgm:cxn modelId="{A312B215-5DB6-D74B-85A1-7D30C4D1EBEE}" type="presParOf" srcId="{84281ED6-E3C7-8C48-90DA-93E834E82FBA}" destId="{1B71C086-C91C-5147-A11C-23C44C0BC234}" srcOrd="12" destOrd="0" presId="urn:microsoft.com/office/officeart/2005/8/layout/cycle6"/>
    <dgm:cxn modelId="{7E3AB55F-2E91-FF4F-82DD-C8E78B7E6971}" type="presParOf" srcId="{84281ED6-E3C7-8C48-90DA-93E834E82FBA}" destId="{8300F153-CABA-EB42-A0D7-8CD45BBA3AAA}" srcOrd="13" destOrd="0" presId="urn:microsoft.com/office/officeart/2005/8/layout/cycle6"/>
    <dgm:cxn modelId="{9B4B45C5-8FF7-8346-B523-03339636FFA9}" type="presParOf" srcId="{84281ED6-E3C7-8C48-90DA-93E834E82FBA}" destId="{A4494153-CC59-2D4E-A0BC-3E98DA0F323D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C27E3B-9E9A-AE46-A270-682199E93018}" type="doc">
      <dgm:prSet loTypeId="urn:microsoft.com/office/officeart/2005/8/layout/process1" loCatId="" qsTypeId="urn:microsoft.com/office/officeart/2005/8/quickstyle/simple2" qsCatId="simple" csTypeId="urn:microsoft.com/office/officeart/2005/8/colors/accent0_3" csCatId="mainScheme" phldr="1"/>
      <dgm:spPr/>
    </dgm:pt>
    <dgm:pt modelId="{D32500B6-CEA6-F94C-8AD6-366F8CEC74F3}">
      <dgm:prSet phldrT="[Text]" custT="1"/>
      <dgm:spPr>
        <a:solidFill>
          <a:srgbClr val="92D050"/>
        </a:solidFill>
      </dgm:spPr>
      <dgm:t>
        <a:bodyPr anchor="ctr"/>
        <a:lstStyle/>
        <a:p>
          <a:r>
            <a:rPr lang="en-US" sz="7200" dirty="0"/>
            <a:t>📄</a:t>
          </a:r>
        </a:p>
      </dgm:t>
    </dgm:pt>
    <dgm:pt modelId="{592682E9-452D-5A4E-938F-E444F6C16417}" type="parTrans" cxnId="{30491A5F-E619-2C49-A460-E49E51676D64}">
      <dgm:prSet/>
      <dgm:spPr/>
      <dgm:t>
        <a:bodyPr/>
        <a:lstStyle/>
        <a:p>
          <a:endParaRPr lang="en-US"/>
        </a:p>
      </dgm:t>
    </dgm:pt>
    <dgm:pt modelId="{E190A9C3-C04D-584D-835F-C2C1631844C6}" type="sibTrans" cxnId="{30491A5F-E619-2C49-A460-E49E51676D64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4DE6082F-5614-F745-8A08-A709EB37A7FE}">
      <dgm:prSet phldrT="[Text]" custT="1"/>
      <dgm:spPr/>
      <dgm:t>
        <a:bodyPr/>
        <a:lstStyle/>
        <a:p>
          <a:r>
            <a:rPr lang="en-US" sz="7200" dirty="0"/>
            <a:t>⚙️</a:t>
          </a:r>
        </a:p>
      </dgm:t>
    </dgm:pt>
    <dgm:pt modelId="{5E7EFE0A-CFD6-E744-A032-4E0CD81835CF}" type="parTrans" cxnId="{8AAC5773-BB79-A349-BB59-3A18AAA85DD8}">
      <dgm:prSet/>
      <dgm:spPr/>
      <dgm:t>
        <a:bodyPr/>
        <a:lstStyle/>
        <a:p>
          <a:endParaRPr lang="en-US"/>
        </a:p>
      </dgm:t>
    </dgm:pt>
    <dgm:pt modelId="{D93E48D7-514A-4049-9622-DDDD424B6990}" type="sibTrans" cxnId="{8AAC5773-BB79-A349-BB59-3A18AAA85DD8}">
      <dgm:prSet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C4380514-2DE4-8344-A8FD-F84CFAAAEB34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7200" dirty="0"/>
            <a:t>📄</a:t>
          </a:r>
        </a:p>
      </dgm:t>
    </dgm:pt>
    <dgm:pt modelId="{0899467D-B591-C840-AE33-236902E48E5B}" type="parTrans" cxnId="{8BE6C85E-DA13-D346-A388-3563AC33C338}">
      <dgm:prSet/>
      <dgm:spPr/>
      <dgm:t>
        <a:bodyPr/>
        <a:lstStyle/>
        <a:p>
          <a:endParaRPr lang="en-US"/>
        </a:p>
      </dgm:t>
    </dgm:pt>
    <dgm:pt modelId="{648AD342-BA3D-0743-9BFA-F3576547A0CB}" type="sibTrans" cxnId="{8BE6C85E-DA13-D346-A388-3563AC33C338}">
      <dgm:prSet/>
      <dgm:spPr/>
      <dgm:t>
        <a:bodyPr/>
        <a:lstStyle/>
        <a:p>
          <a:endParaRPr lang="en-US"/>
        </a:p>
      </dgm:t>
    </dgm:pt>
    <dgm:pt modelId="{464AB7EE-29DB-B848-A829-6B912DE8C6F2}" type="pres">
      <dgm:prSet presAssocID="{09C27E3B-9E9A-AE46-A270-682199E93018}" presName="Name0" presStyleCnt="0">
        <dgm:presLayoutVars>
          <dgm:dir/>
          <dgm:resizeHandles val="exact"/>
        </dgm:presLayoutVars>
      </dgm:prSet>
      <dgm:spPr/>
    </dgm:pt>
    <dgm:pt modelId="{2875A35D-A934-5D41-9BE5-AA76108F01A4}" type="pres">
      <dgm:prSet presAssocID="{D32500B6-CEA6-F94C-8AD6-366F8CEC74F3}" presName="node" presStyleLbl="node1" presStyleIdx="0" presStyleCnt="3">
        <dgm:presLayoutVars>
          <dgm:bulletEnabled val="1"/>
        </dgm:presLayoutVars>
      </dgm:prSet>
      <dgm:spPr/>
    </dgm:pt>
    <dgm:pt modelId="{D963CAFF-4B57-434F-8E85-1E95E5ECC4ED}" type="pres">
      <dgm:prSet presAssocID="{E190A9C3-C04D-584D-835F-C2C1631844C6}" presName="sibTrans" presStyleLbl="sibTrans2D1" presStyleIdx="0" presStyleCnt="2"/>
      <dgm:spPr/>
    </dgm:pt>
    <dgm:pt modelId="{AA23ED1C-BC6E-964E-836B-7F144B073803}" type="pres">
      <dgm:prSet presAssocID="{E190A9C3-C04D-584D-835F-C2C1631844C6}" presName="connectorText" presStyleLbl="sibTrans2D1" presStyleIdx="0" presStyleCnt="2"/>
      <dgm:spPr/>
    </dgm:pt>
    <dgm:pt modelId="{26565F05-067B-3743-AC81-78922E2E788B}" type="pres">
      <dgm:prSet presAssocID="{4DE6082F-5614-F745-8A08-A709EB37A7FE}" presName="node" presStyleLbl="node1" presStyleIdx="1" presStyleCnt="3">
        <dgm:presLayoutVars>
          <dgm:bulletEnabled val="1"/>
        </dgm:presLayoutVars>
      </dgm:prSet>
      <dgm:spPr/>
    </dgm:pt>
    <dgm:pt modelId="{9AA891A3-9312-824F-8CA3-DECEBE7215D0}" type="pres">
      <dgm:prSet presAssocID="{D93E48D7-514A-4049-9622-DDDD424B6990}" presName="sibTrans" presStyleLbl="sibTrans2D1" presStyleIdx="1" presStyleCnt="2"/>
      <dgm:spPr/>
    </dgm:pt>
    <dgm:pt modelId="{E4DB87FD-8317-7F47-9F7E-8F9CA5E0B830}" type="pres">
      <dgm:prSet presAssocID="{D93E48D7-514A-4049-9622-DDDD424B6990}" presName="connectorText" presStyleLbl="sibTrans2D1" presStyleIdx="1" presStyleCnt="2"/>
      <dgm:spPr/>
    </dgm:pt>
    <dgm:pt modelId="{2923E5D9-1E8F-4A47-B815-518357610183}" type="pres">
      <dgm:prSet presAssocID="{C4380514-2DE4-8344-A8FD-F84CFAAAEB34}" presName="node" presStyleLbl="node1" presStyleIdx="2" presStyleCnt="3">
        <dgm:presLayoutVars>
          <dgm:bulletEnabled val="1"/>
        </dgm:presLayoutVars>
      </dgm:prSet>
      <dgm:spPr/>
    </dgm:pt>
  </dgm:ptLst>
  <dgm:cxnLst>
    <dgm:cxn modelId="{FE40C908-AF61-6246-86A9-8D7BA8DA7EE4}" type="presOf" srcId="{E190A9C3-C04D-584D-835F-C2C1631844C6}" destId="{D963CAFF-4B57-434F-8E85-1E95E5ECC4ED}" srcOrd="0" destOrd="0" presId="urn:microsoft.com/office/officeart/2005/8/layout/process1"/>
    <dgm:cxn modelId="{127B0614-51F5-E449-A878-DAE9EDCDEC86}" type="presOf" srcId="{E190A9C3-C04D-584D-835F-C2C1631844C6}" destId="{AA23ED1C-BC6E-964E-836B-7F144B073803}" srcOrd="1" destOrd="0" presId="urn:microsoft.com/office/officeart/2005/8/layout/process1"/>
    <dgm:cxn modelId="{89DC6E26-21D2-9C4D-A531-8470C7F6A76C}" type="presOf" srcId="{4DE6082F-5614-F745-8A08-A709EB37A7FE}" destId="{26565F05-067B-3743-AC81-78922E2E788B}" srcOrd="0" destOrd="0" presId="urn:microsoft.com/office/officeart/2005/8/layout/process1"/>
    <dgm:cxn modelId="{401A7427-9255-7F43-9D27-89C114471CF2}" type="presOf" srcId="{09C27E3B-9E9A-AE46-A270-682199E93018}" destId="{464AB7EE-29DB-B848-A829-6B912DE8C6F2}" srcOrd="0" destOrd="0" presId="urn:microsoft.com/office/officeart/2005/8/layout/process1"/>
    <dgm:cxn modelId="{7DBB2B4C-21B0-B744-9E42-FDF70E30E450}" type="presOf" srcId="{C4380514-2DE4-8344-A8FD-F84CFAAAEB34}" destId="{2923E5D9-1E8F-4A47-B815-518357610183}" srcOrd="0" destOrd="0" presId="urn:microsoft.com/office/officeart/2005/8/layout/process1"/>
    <dgm:cxn modelId="{8BE6C85E-DA13-D346-A388-3563AC33C338}" srcId="{09C27E3B-9E9A-AE46-A270-682199E93018}" destId="{C4380514-2DE4-8344-A8FD-F84CFAAAEB34}" srcOrd="2" destOrd="0" parTransId="{0899467D-B591-C840-AE33-236902E48E5B}" sibTransId="{648AD342-BA3D-0743-9BFA-F3576547A0CB}"/>
    <dgm:cxn modelId="{30491A5F-E619-2C49-A460-E49E51676D64}" srcId="{09C27E3B-9E9A-AE46-A270-682199E93018}" destId="{D32500B6-CEA6-F94C-8AD6-366F8CEC74F3}" srcOrd="0" destOrd="0" parTransId="{592682E9-452D-5A4E-938F-E444F6C16417}" sibTransId="{E190A9C3-C04D-584D-835F-C2C1631844C6}"/>
    <dgm:cxn modelId="{BCF19F66-9A06-B746-B88B-0D7CCA1467A3}" type="presOf" srcId="{D93E48D7-514A-4049-9622-DDDD424B6990}" destId="{E4DB87FD-8317-7F47-9F7E-8F9CA5E0B830}" srcOrd="1" destOrd="0" presId="urn:microsoft.com/office/officeart/2005/8/layout/process1"/>
    <dgm:cxn modelId="{8AAC5773-BB79-A349-BB59-3A18AAA85DD8}" srcId="{09C27E3B-9E9A-AE46-A270-682199E93018}" destId="{4DE6082F-5614-F745-8A08-A709EB37A7FE}" srcOrd="1" destOrd="0" parTransId="{5E7EFE0A-CFD6-E744-A032-4E0CD81835CF}" sibTransId="{D93E48D7-514A-4049-9622-DDDD424B6990}"/>
    <dgm:cxn modelId="{AEB598A0-74D5-3F4E-8DC3-8D70CD0AA01E}" type="presOf" srcId="{D32500B6-CEA6-F94C-8AD6-366F8CEC74F3}" destId="{2875A35D-A934-5D41-9BE5-AA76108F01A4}" srcOrd="0" destOrd="0" presId="urn:microsoft.com/office/officeart/2005/8/layout/process1"/>
    <dgm:cxn modelId="{5F9F7DE2-43B7-C141-8351-B7554ABBE4D1}" type="presOf" srcId="{D93E48D7-514A-4049-9622-DDDD424B6990}" destId="{9AA891A3-9312-824F-8CA3-DECEBE7215D0}" srcOrd="0" destOrd="0" presId="urn:microsoft.com/office/officeart/2005/8/layout/process1"/>
    <dgm:cxn modelId="{6FC712B2-240E-9846-BEC0-1F4302670052}" type="presParOf" srcId="{464AB7EE-29DB-B848-A829-6B912DE8C6F2}" destId="{2875A35D-A934-5D41-9BE5-AA76108F01A4}" srcOrd="0" destOrd="0" presId="urn:microsoft.com/office/officeart/2005/8/layout/process1"/>
    <dgm:cxn modelId="{58DCC6F0-F014-794D-9C21-B9B77EEFBA1B}" type="presParOf" srcId="{464AB7EE-29DB-B848-A829-6B912DE8C6F2}" destId="{D963CAFF-4B57-434F-8E85-1E95E5ECC4ED}" srcOrd="1" destOrd="0" presId="urn:microsoft.com/office/officeart/2005/8/layout/process1"/>
    <dgm:cxn modelId="{C0A2E3E0-F8A7-3E42-8BDD-5E50BB213F90}" type="presParOf" srcId="{D963CAFF-4B57-434F-8E85-1E95E5ECC4ED}" destId="{AA23ED1C-BC6E-964E-836B-7F144B073803}" srcOrd="0" destOrd="0" presId="urn:microsoft.com/office/officeart/2005/8/layout/process1"/>
    <dgm:cxn modelId="{49B1B6C0-46FD-D044-9881-38490586B8DE}" type="presParOf" srcId="{464AB7EE-29DB-B848-A829-6B912DE8C6F2}" destId="{26565F05-067B-3743-AC81-78922E2E788B}" srcOrd="2" destOrd="0" presId="urn:microsoft.com/office/officeart/2005/8/layout/process1"/>
    <dgm:cxn modelId="{9FDD7C99-F834-674E-8808-718B04B26243}" type="presParOf" srcId="{464AB7EE-29DB-B848-A829-6B912DE8C6F2}" destId="{9AA891A3-9312-824F-8CA3-DECEBE7215D0}" srcOrd="3" destOrd="0" presId="urn:microsoft.com/office/officeart/2005/8/layout/process1"/>
    <dgm:cxn modelId="{6653A3E1-09FB-774A-8CBC-62D16C2E7362}" type="presParOf" srcId="{9AA891A3-9312-824F-8CA3-DECEBE7215D0}" destId="{E4DB87FD-8317-7F47-9F7E-8F9CA5E0B830}" srcOrd="0" destOrd="0" presId="urn:microsoft.com/office/officeart/2005/8/layout/process1"/>
    <dgm:cxn modelId="{42D1F324-60CB-8442-A8FD-F3FA8917C8CA}" type="presParOf" srcId="{464AB7EE-29DB-B848-A829-6B912DE8C6F2}" destId="{2923E5D9-1E8F-4A47-B815-51835761018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A7BB9D-8F21-0B49-968B-8083F98EAF5F}">
      <dsp:nvSpPr>
        <dsp:cNvPr id="0" name=""/>
        <dsp:cNvSpPr/>
      </dsp:nvSpPr>
      <dsp:spPr>
        <a:xfrm>
          <a:off x="3174007" y="3160"/>
          <a:ext cx="1779984" cy="115698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Spatial Measurements</a:t>
          </a:r>
          <a:endParaRPr lang="en-US" sz="1900" kern="1200" dirty="0"/>
        </a:p>
      </dsp:txBody>
      <dsp:txXfrm>
        <a:off x="3230487" y="59640"/>
        <a:ext cx="1667024" cy="1044029"/>
      </dsp:txXfrm>
    </dsp:sp>
    <dsp:sp modelId="{DA688FEC-F8B5-BA44-8076-D2B3D16D67CF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212328" y="183458"/>
              </a:moveTo>
              <a:arcTo wR="2310126" hR="2310126" stAng="17579295" swAng="1959991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55114-5214-3048-A1CD-91F7F5D5A9C3}">
      <dsp:nvSpPr>
        <dsp:cNvPr id="0" name=""/>
        <dsp:cNvSpPr/>
      </dsp:nvSpPr>
      <dsp:spPr>
        <a:xfrm>
          <a:off x="5371068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2">
                <a:hueOff val="98175"/>
                <a:satOff val="1083"/>
                <a:lumOff val="-39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98175"/>
                <a:satOff val="1083"/>
                <a:lumOff val="-39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98175"/>
                <a:satOff val="1083"/>
                <a:lumOff val="-39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Spatial Predicates</a:t>
          </a:r>
          <a:endParaRPr lang="en-US" sz="1900" kern="1200" dirty="0"/>
        </a:p>
      </dsp:txBody>
      <dsp:txXfrm>
        <a:off x="5427548" y="1655898"/>
        <a:ext cx="1667024" cy="1044029"/>
      </dsp:txXfrm>
    </dsp:sp>
    <dsp:sp modelId="{90DC884D-AA6A-234B-9A0F-FEFA8D67AC95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617101" y="2189512"/>
              </a:moveTo>
              <a:arcTo wR="2310126" hR="2310126" stAng="21420430" swAng="2195114"/>
            </a:path>
          </a:pathLst>
        </a:custGeom>
        <a:noFill/>
        <a:ln w="6350" cap="flat" cmpd="sng" algn="ctr">
          <a:solidFill>
            <a:schemeClr val="accent2">
              <a:hueOff val="98175"/>
              <a:satOff val="1083"/>
              <a:lumOff val="-39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44B9D-58C6-1147-8DAC-4798827C6446}">
      <dsp:nvSpPr>
        <dsp:cNvPr id="0" name=""/>
        <dsp:cNvSpPr/>
      </dsp:nvSpPr>
      <dsp:spPr>
        <a:xfrm>
          <a:off x="4531865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2">
                <a:hueOff val="196349"/>
                <a:satOff val="2165"/>
                <a:lumOff val="-7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96349"/>
                <a:satOff val="2165"/>
                <a:lumOff val="-7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96349"/>
                <a:satOff val="2165"/>
                <a:lumOff val="-7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Geometry Constructors</a:t>
          </a:r>
          <a:endParaRPr lang="en-US" sz="1900" kern="1200" dirty="0"/>
        </a:p>
      </dsp:txBody>
      <dsp:txXfrm>
        <a:off x="4588345" y="4238698"/>
        <a:ext cx="1667024" cy="1044029"/>
      </dsp:txXfrm>
    </dsp:sp>
    <dsp:sp modelId="{A2581A7F-8F22-7346-8077-D0EFB2E1229F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2768824" y="4574254"/>
              </a:moveTo>
              <a:arcTo wR="2310126" hR="2310126" stAng="4712834" swAng="1374332"/>
            </a:path>
          </a:pathLst>
        </a:custGeom>
        <a:noFill/>
        <a:ln w="6350" cap="flat" cmpd="sng" algn="ctr">
          <a:solidFill>
            <a:schemeClr val="accent2">
              <a:hueOff val="196349"/>
              <a:satOff val="2165"/>
              <a:lumOff val="-79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8CC12-1C83-9A40-91E8-C92B41CF383B}">
      <dsp:nvSpPr>
        <dsp:cNvPr id="0" name=""/>
        <dsp:cNvSpPr/>
      </dsp:nvSpPr>
      <dsp:spPr>
        <a:xfrm>
          <a:off x="1816149" y="4182218"/>
          <a:ext cx="1779984" cy="1156989"/>
        </a:xfrm>
        <a:prstGeom prst="roundRect">
          <a:avLst/>
        </a:prstGeom>
        <a:gradFill rotWithShape="0">
          <a:gsLst>
            <a:gs pos="0">
              <a:schemeClr val="accent2">
                <a:hueOff val="294524"/>
                <a:satOff val="3248"/>
                <a:lumOff val="-119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94524"/>
                <a:satOff val="3248"/>
                <a:lumOff val="-119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94524"/>
                <a:satOff val="3248"/>
                <a:lumOff val="-119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Observer Functions</a:t>
          </a:r>
          <a:endParaRPr lang="en-US" sz="1900" kern="1200" dirty="0"/>
        </a:p>
      </dsp:txBody>
      <dsp:txXfrm>
        <a:off x="1872629" y="4238698"/>
        <a:ext cx="1667024" cy="1044029"/>
      </dsp:txXfrm>
    </dsp:sp>
    <dsp:sp modelId="{01464A3C-5308-A041-BA2D-8D5EC709B068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385803" y="3588275"/>
              </a:moveTo>
              <a:arcTo wR="2310126" hR="2310126" stAng="8784456" swAng="2195114"/>
            </a:path>
          </a:pathLst>
        </a:custGeom>
        <a:noFill/>
        <a:ln w="6350" cap="flat" cmpd="sng" algn="ctr">
          <a:solidFill>
            <a:schemeClr val="accent2">
              <a:hueOff val="294524"/>
              <a:satOff val="3248"/>
              <a:lumOff val="-119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1C086-C91C-5147-A11C-23C44C0BC234}">
      <dsp:nvSpPr>
        <dsp:cNvPr id="0" name=""/>
        <dsp:cNvSpPr/>
      </dsp:nvSpPr>
      <dsp:spPr>
        <a:xfrm>
          <a:off x="976947" y="1599418"/>
          <a:ext cx="1779984" cy="1156989"/>
        </a:xfrm>
        <a:prstGeom prst="roundRect">
          <a:avLst/>
        </a:prstGeom>
        <a:gradFill rotWithShape="0">
          <a:gsLst>
            <a:gs pos="0">
              <a:schemeClr val="accent2">
                <a:hueOff val="392698"/>
                <a:satOff val="4330"/>
                <a:lumOff val="-1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92698"/>
                <a:satOff val="4330"/>
                <a:lumOff val="-1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92698"/>
                <a:satOff val="4330"/>
                <a:lumOff val="-1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Spatial Functions</a:t>
          </a:r>
          <a:endParaRPr lang="en-US" sz="1900" kern="1200" dirty="0"/>
        </a:p>
      </dsp:txBody>
      <dsp:txXfrm>
        <a:off x="1033427" y="1655898"/>
        <a:ext cx="1667024" cy="1044029"/>
      </dsp:txXfrm>
    </dsp:sp>
    <dsp:sp modelId="{A4494153-CC59-2D4E-A0BC-3E98DA0F323D}">
      <dsp:nvSpPr>
        <dsp:cNvPr id="0" name=""/>
        <dsp:cNvSpPr/>
      </dsp:nvSpPr>
      <dsp:spPr>
        <a:xfrm>
          <a:off x="1753873" y="581655"/>
          <a:ext cx="4620252" cy="4620252"/>
        </a:xfrm>
        <a:custGeom>
          <a:avLst/>
          <a:gdLst/>
          <a:ahLst/>
          <a:cxnLst/>
          <a:rect l="0" t="0" r="0" b="0"/>
          <a:pathLst>
            <a:path>
              <a:moveTo>
                <a:pt x="402763" y="1006803"/>
              </a:moveTo>
              <a:arcTo wR="2310126" hR="2310126" stAng="12860714" swAng="1959991"/>
            </a:path>
          </a:pathLst>
        </a:custGeom>
        <a:noFill/>
        <a:ln w="6350" cap="flat" cmpd="sng" algn="ctr">
          <a:solidFill>
            <a:schemeClr val="accent2">
              <a:hueOff val="392698"/>
              <a:satOff val="4330"/>
              <a:lumOff val="-1588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5A35D-A934-5D41-9BE5-AA76108F01A4}">
      <dsp:nvSpPr>
        <dsp:cNvPr id="0" name=""/>
        <dsp:cNvSpPr/>
      </dsp:nvSpPr>
      <dsp:spPr>
        <a:xfrm>
          <a:off x="9765" y="724024"/>
          <a:ext cx="2918865" cy="1751319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kern="1200" dirty="0"/>
            <a:t>📄</a:t>
          </a:r>
        </a:p>
      </dsp:txBody>
      <dsp:txXfrm>
        <a:off x="61059" y="775318"/>
        <a:ext cx="2816277" cy="1648731"/>
      </dsp:txXfrm>
    </dsp:sp>
    <dsp:sp modelId="{D963CAFF-4B57-434F-8E85-1E95E5ECC4ED}">
      <dsp:nvSpPr>
        <dsp:cNvPr id="0" name=""/>
        <dsp:cNvSpPr/>
      </dsp:nvSpPr>
      <dsp:spPr>
        <a:xfrm>
          <a:off x="3220517" y="1237744"/>
          <a:ext cx="618799" cy="7238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220517" y="1382520"/>
        <a:ext cx="433159" cy="434326"/>
      </dsp:txXfrm>
    </dsp:sp>
    <dsp:sp modelId="{26565F05-067B-3743-AC81-78922E2E788B}">
      <dsp:nvSpPr>
        <dsp:cNvPr id="0" name=""/>
        <dsp:cNvSpPr/>
      </dsp:nvSpPr>
      <dsp:spPr>
        <a:xfrm>
          <a:off x="4096177" y="724024"/>
          <a:ext cx="2918865" cy="175131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kern="1200" dirty="0"/>
            <a:t>⚙️</a:t>
          </a:r>
        </a:p>
      </dsp:txBody>
      <dsp:txXfrm>
        <a:off x="4147471" y="775318"/>
        <a:ext cx="2816277" cy="1648731"/>
      </dsp:txXfrm>
    </dsp:sp>
    <dsp:sp modelId="{9AA891A3-9312-824F-8CA3-DECEBE7215D0}">
      <dsp:nvSpPr>
        <dsp:cNvPr id="0" name=""/>
        <dsp:cNvSpPr/>
      </dsp:nvSpPr>
      <dsp:spPr>
        <a:xfrm>
          <a:off x="7306929" y="1237744"/>
          <a:ext cx="618799" cy="7238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306929" y="1382520"/>
        <a:ext cx="433159" cy="434326"/>
      </dsp:txXfrm>
    </dsp:sp>
    <dsp:sp modelId="{2923E5D9-1E8F-4A47-B815-518357610183}">
      <dsp:nvSpPr>
        <dsp:cNvPr id="0" name=""/>
        <dsp:cNvSpPr/>
      </dsp:nvSpPr>
      <dsp:spPr>
        <a:xfrm>
          <a:off x="8182589" y="724024"/>
          <a:ext cx="2918865" cy="1751319"/>
        </a:xfrm>
        <a:prstGeom prst="roundRect">
          <a:avLst>
            <a:gd name="adj" fmla="val 10000"/>
          </a:avLst>
        </a:prstGeom>
        <a:solidFill>
          <a:schemeClr val="accent5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4320" tIns="274320" rIns="274320" bIns="274320" numCol="1" spcCol="1270" anchor="ctr" anchorCtr="0">
          <a:noAutofit/>
        </a:bodyPr>
        <a:lstStyle/>
        <a:p>
          <a:pPr marL="0" lvl="0" indent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200" kern="1200" dirty="0"/>
            <a:t>📄</a:t>
          </a:r>
        </a:p>
      </dsp:txBody>
      <dsp:txXfrm>
        <a:off x="8233883" y="775318"/>
        <a:ext cx="2816277" cy="1648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06670-26F7-4ABA-9E2A-6A0AC47E3AD7}" type="datetimeFigureOut">
              <a:rPr lang="en-US" smtClean="0">
                <a:latin typeface="Open Sans" panose="020B0606030504020204" pitchFamily="34" charset="0"/>
              </a:rPr>
              <a:t>5/12/20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BA72D-AEAB-42DE-BB37-1DE08E6F5802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4457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D514CF61-3A57-4391-891A-62EA04699517}" type="datetimeFigureOut">
              <a:rPr lang="en-US" smtClean="0"/>
              <a:pPr/>
              <a:t>5/12/20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pitchFamily="34" charset="0"/>
              </a:defRPr>
            </a:lvl1pPr>
          </a:lstStyle>
          <a:p>
            <a:fld id="{DDFA6EAA-CE61-4754-A534-884FE32D21D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2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A6EAA-CE61-4754-A534-884FE32D21D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Spatial Measurements: </a:t>
            </a:r>
            <a:r>
              <a:rPr lang="en-US" sz="1200" dirty="0"/>
              <a:t>Computes line length, polygon area, the distance between geometries, etc.</a:t>
            </a:r>
          </a:p>
          <a:p>
            <a:r>
              <a:rPr lang="en-US" sz="1200" b="1" dirty="0"/>
              <a:t>Spatial Functions: </a:t>
            </a:r>
            <a:r>
              <a:rPr lang="en-US" sz="1200" dirty="0"/>
              <a:t>Modify existing features to create new ones, for example by providing a buffer around them, intersecting features, etc.</a:t>
            </a:r>
          </a:p>
          <a:p>
            <a:r>
              <a:rPr lang="en-US" sz="1200" b="1" dirty="0"/>
              <a:t>Spatial Predicates:</a:t>
            </a:r>
            <a:r>
              <a:rPr lang="en-US" sz="1200" dirty="0"/>
              <a:t> Allows true/false queries about spatial relationships between geometries. Examples include "do two polygons overlap" or 'is there a residence located within a mile of the area we are planning to build the landfill?' (see DE-9IM)</a:t>
            </a:r>
          </a:p>
          <a:p>
            <a:r>
              <a:rPr lang="en-US" sz="1200" b="1" dirty="0"/>
              <a:t>Geometry Constructors: </a:t>
            </a:r>
            <a:r>
              <a:rPr lang="en-US" sz="1200" dirty="0"/>
              <a:t>Creates new geometries, usually by specifying the vertices (points or nodes) which define the shape.</a:t>
            </a:r>
          </a:p>
          <a:p>
            <a:r>
              <a:rPr lang="en-US" sz="1200" b="1" dirty="0"/>
              <a:t>Observer Functions: </a:t>
            </a:r>
            <a:r>
              <a:rPr lang="en-US" sz="1200" dirty="0"/>
              <a:t>Queries which return specific information about a feature such as the location of the center of a circle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A6EAA-CE61-4754-A534-884FE32D21D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1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4E9EA8-39E2-4874-BDBC-07EF0A3F9D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727"/>
            <a:ext cx="12191998" cy="6854543"/>
          </a:xfrm>
          <a:prstGeom prst="rect">
            <a:avLst/>
          </a:prstGeom>
        </p:spPr>
      </p:pic>
      <p:pic>
        <p:nvPicPr>
          <p:cNvPr id="17" name="Graphic 20">
            <a:extLst>
              <a:ext uri="{FF2B5EF4-FFF2-40B4-BE49-F238E27FC236}">
                <a16:creationId xmlns:a16="http://schemas.microsoft.com/office/drawing/2014/main" id="{8592D222-075D-44FC-AD90-77B7502555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2230" y="5481027"/>
            <a:ext cx="2080601" cy="104397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EF8123-56DE-42B7-AA73-ED5AB3B1035F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9E048A-5690-41A0-AEA4-9AF37209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03" y="2735357"/>
            <a:ext cx="11099027" cy="1413007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defRPr sz="4400" b="0">
                <a:solidFill>
                  <a:schemeClr val="bg1"/>
                </a:solidFill>
                <a:latin typeface="+mj-lt"/>
                <a:ea typeface="Open Sans" panose="020B0706030804020204" pitchFamily="34" charset="0"/>
                <a:cs typeface="Open Sans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0" name="Group 4">
            <a:extLst>
              <a:ext uri="{FF2B5EF4-FFF2-40B4-BE49-F238E27FC236}">
                <a16:creationId xmlns:a16="http://schemas.microsoft.com/office/drawing/2014/main" id="{1BB6C26A-A620-4BD7-A5A4-6942F87E42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3803" y="5678484"/>
            <a:ext cx="1254126" cy="654049"/>
            <a:chOff x="448" y="3577"/>
            <a:chExt cx="790" cy="412"/>
          </a:xfrm>
          <a:solidFill>
            <a:schemeClr val="bg1"/>
          </a:solidFill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383140D0-0060-4F4A-86B6-C803ECFD3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" y="3586"/>
              <a:ext cx="46" cy="111"/>
            </a:xfrm>
            <a:custGeom>
              <a:avLst/>
              <a:gdLst>
                <a:gd name="T0" fmla="*/ 99 w 99"/>
                <a:gd name="T1" fmla="*/ 233 h 237"/>
                <a:gd name="T2" fmla="*/ 99 w 99"/>
                <a:gd name="T3" fmla="*/ 233 h 237"/>
                <a:gd name="T4" fmla="*/ 27 w 99"/>
                <a:gd name="T5" fmla="*/ 176 h 237"/>
                <a:gd name="T6" fmla="*/ 27 w 99"/>
                <a:gd name="T7" fmla="*/ 84 h 237"/>
                <a:gd name="T8" fmla="*/ 0 w 99"/>
                <a:gd name="T9" fmla="*/ 84 h 237"/>
                <a:gd name="T10" fmla="*/ 0 w 99"/>
                <a:gd name="T11" fmla="*/ 51 h 237"/>
                <a:gd name="T12" fmla="*/ 27 w 99"/>
                <a:gd name="T13" fmla="*/ 51 h 237"/>
                <a:gd name="T14" fmla="*/ 27 w 99"/>
                <a:gd name="T15" fmla="*/ 4 h 237"/>
                <a:gd name="T16" fmla="*/ 64 w 99"/>
                <a:gd name="T17" fmla="*/ 0 h 237"/>
                <a:gd name="T18" fmla="*/ 64 w 99"/>
                <a:gd name="T19" fmla="*/ 51 h 237"/>
                <a:gd name="T20" fmla="*/ 98 w 99"/>
                <a:gd name="T21" fmla="*/ 51 h 237"/>
                <a:gd name="T22" fmla="*/ 98 w 99"/>
                <a:gd name="T23" fmla="*/ 84 h 237"/>
                <a:gd name="T24" fmla="*/ 64 w 99"/>
                <a:gd name="T25" fmla="*/ 84 h 237"/>
                <a:gd name="T26" fmla="*/ 64 w 99"/>
                <a:gd name="T27" fmla="*/ 175 h 237"/>
                <a:gd name="T28" fmla="*/ 99 w 99"/>
                <a:gd name="T29" fmla="*/ 199 h 237"/>
                <a:gd name="T30" fmla="*/ 99 w 99"/>
                <a:gd name="T31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237">
                  <a:moveTo>
                    <a:pt x="99" y="233"/>
                  </a:moveTo>
                  <a:lnTo>
                    <a:pt x="99" y="233"/>
                  </a:lnTo>
                  <a:cubicBezTo>
                    <a:pt x="57" y="237"/>
                    <a:pt x="27" y="220"/>
                    <a:pt x="27" y="176"/>
                  </a:cubicBezTo>
                  <a:lnTo>
                    <a:pt x="27" y="84"/>
                  </a:lnTo>
                  <a:lnTo>
                    <a:pt x="0" y="84"/>
                  </a:lnTo>
                  <a:lnTo>
                    <a:pt x="0" y="51"/>
                  </a:lnTo>
                  <a:lnTo>
                    <a:pt x="27" y="51"/>
                  </a:lnTo>
                  <a:lnTo>
                    <a:pt x="27" y="4"/>
                  </a:lnTo>
                  <a:lnTo>
                    <a:pt x="64" y="0"/>
                  </a:lnTo>
                  <a:lnTo>
                    <a:pt x="64" y="51"/>
                  </a:lnTo>
                  <a:lnTo>
                    <a:pt x="98" y="51"/>
                  </a:lnTo>
                  <a:lnTo>
                    <a:pt x="98" y="84"/>
                  </a:lnTo>
                  <a:lnTo>
                    <a:pt x="64" y="84"/>
                  </a:lnTo>
                  <a:lnTo>
                    <a:pt x="64" y="175"/>
                  </a:lnTo>
                  <a:cubicBezTo>
                    <a:pt x="64" y="190"/>
                    <a:pt x="73" y="203"/>
                    <a:pt x="99" y="199"/>
                  </a:cubicBezTo>
                  <a:lnTo>
                    <a:pt x="99" y="2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8D694BBA-DEE8-4888-AE49-64A4B983D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" y="3577"/>
              <a:ext cx="75" cy="117"/>
            </a:xfrm>
            <a:custGeom>
              <a:avLst/>
              <a:gdLst>
                <a:gd name="T0" fmla="*/ 39 w 164"/>
                <a:gd name="T1" fmla="*/ 0 h 251"/>
                <a:gd name="T2" fmla="*/ 39 w 164"/>
                <a:gd name="T3" fmla="*/ 0 h 251"/>
                <a:gd name="T4" fmla="*/ 39 w 164"/>
                <a:gd name="T5" fmla="*/ 83 h 251"/>
                <a:gd name="T6" fmla="*/ 83 w 164"/>
                <a:gd name="T7" fmla="*/ 67 h 251"/>
                <a:gd name="T8" fmla="*/ 164 w 164"/>
                <a:gd name="T9" fmla="*/ 145 h 251"/>
                <a:gd name="T10" fmla="*/ 164 w 164"/>
                <a:gd name="T11" fmla="*/ 251 h 251"/>
                <a:gd name="T12" fmla="*/ 125 w 164"/>
                <a:gd name="T13" fmla="*/ 251 h 251"/>
                <a:gd name="T14" fmla="*/ 125 w 164"/>
                <a:gd name="T15" fmla="*/ 145 h 251"/>
                <a:gd name="T16" fmla="*/ 77 w 164"/>
                <a:gd name="T17" fmla="*/ 101 h 251"/>
                <a:gd name="T18" fmla="*/ 39 w 164"/>
                <a:gd name="T19" fmla="*/ 113 h 251"/>
                <a:gd name="T20" fmla="*/ 39 w 164"/>
                <a:gd name="T21" fmla="*/ 251 h 251"/>
                <a:gd name="T22" fmla="*/ 0 w 164"/>
                <a:gd name="T23" fmla="*/ 251 h 251"/>
                <a:gd name="T24" fmla="*/ 0 w 164"/>
                <a:gd name="T25" fmla="*/ 0 h 251"/>
                <a:gd name="T26" fmla="*/ 39 w 164"/>
                <a:gd name="T2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251">
                  <a:moveTo>
                    <a:pt x="39" y="0"/>
                  </a:moveTo>
                  <a:lnTo>
                    <a:pt x="39" y="0"/>
                  </a:lnTo>
                  <a:lnTo>
                    <a:pt x="39" y="83"/>
                  </a:lnTo>
                  <a:cubicBezTo>
                    <a:pt x="53" y="71"/>
                    <a:pt x="71" y="67"/>
                    <a:pt x="83" y="67"/>
                  </a:cubicBezTo>
                  <a:cubicBezTo>
                    <a:pt x="129" y="67"/>
                    <a:pt x="164" y="95"/>
                    <a:pt x="164" y="145"/>
                  </a:cubicBezTo>
                  <a:lnTo>
                    <a:pt x="164" y="251"/>
                  </a:lnTo>
                  <a:lnTo>
                    <a:pt x="125" y="251"/>
                  </a:lnTo>
                  <a:lnTo>
                    <a:pt x="125" y="145"/>
                  </a:lnTo>
                  <a:cubicBezTo>
                    <a:pt x="125" y="117"/>
                    <a:pt x="103" y="102"/>
                    <a:pt x="77" y="101"/>
                  </a:cubicBezTo>
                  <a:cubicBezTo>
                    <a:pt x="65" y="101"/>
                    <a:pt x="51" y="106"/>
                    <a:pt x="39" y="113"/>
                  </a:cubicBezTo>
                  <a:lnTo>
                    <a:pt x="39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4C6FFDF0-F90A-46E4-A620-4E9BDDD53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" y="3577"/>
              <a:ext cx="18" cy="117"/>
            </a:xfrm>
            <a:custGeom>
              <a:avLst/>
              <a:gdLst>
                <a:gd name="T0" fmla="*/ 40 w 40"/>
                <a:gd name="T1" fmla="*/ 251 h 251"/>
                <a:gd name="T2" fmla="*/ 40 w 40"/>
                <a:gd name="T3" fmla="*/ 251 h 251"/>
                <a:gd name="T4" fmla="*/ 1 w 40"/>
                <a:gd name="T5" fmla="*/ 251 h 251"/>
                <a:gd name="T6" fmla="*/ 1 w 40"/>
                <a:gd name="T7" fmla="*/ 70 h 251"/>
                <a:gd name="T8" fmla="*/ 40 w 40"/>
                <a:gd name="T9" fmla="*/ 70 h 251"/>
                <a:gd name="T10" fmla="*/ 40 w 40"/>
                <a:gd name="T11" fmla="*/ 251 h 251"/>
                <a:gd name="T12" fmla="*/ 0 w 40"/>
                <a:gd name="T13" fmla="*/ 0 h 251"/>
                <a:gd name="T14" fmla="*/ 0 w 40"/>
                <a:gd name="T15" fmla="*/ 0 h 251"/>
                <a:gd name="T16" fmla="*/ 40 w 40"/>
                <a:gd name="T17" fmla="*/ 0 h 251"/>
                <a:gd name="T18" fmla="*/ 40 w 40"/>
                <a:gd name="T19" fmla="*/ 42 h 251"/>
                <a:gd name="T20" fmla="*/ 0 w 40"/>
                <a:gd name="T21" fmla="*/ 42 h 251"/>
                <a:gd name="T22" fmla="*/ 0 w 40"/>
                <a:gd name="T2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51">
                  <a:moveTo>
                    <a:pt x="40" y="251"/>
                  </a:moveTo>
                  <a:lnTo>
                    <a:pt x="40" y="251"/>
                  </a:lnTo>
                  <a:lnTo>
                    <a:pt x="1" y="251"/>
                  </a:lnTo>
                  <a:lnTo>
                    <a:pt x="1" y="70"/>
                  </a:lnTo>
                  <a:lnTo>
                    <a:pt x="40" y="70"/>
                  </a:lnTo>
                  <a:lnTo>
                    <a:pt x="40" y="2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42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219D67C5-382C-4EE6-8EA1-4219916A0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" y="3608"/>
              <a:ext cx="76" cy="86"/>
            </a:xfrm>
            <a:custGeom>
              <a:avLst/>
              <a:gdLst>
                <a:gd name="T0" fmla="*/ 32 w 165"/>
                <a:gd name="T1" fmla="*/ 3 h 184"/>
                <a:gd name="T2" fmla="*/ 32 w 165"/>
                <a:gd name="T3" fmla="*/ 3 h 184"/>
                <a:gd name="T4" fmla="*/ 37 w 165"/>
                <a:gd name="T5" fmla="*/ 25 h 184"/>
                <a:gd name="T6" fmla="*/ 83 w 165"/>
                <a:gd name="T7" fmla="*/ 0 h 184"/>
                <a:gd name="T8" fmla="*/ 165 w 165"/>
                <a:gd name="T9" fmla="*/ 79 h 184"/>
                <a:gd name="T10" fmla="*/ 165 w 165"/>
                <a:gd name="T11" fmla="*/ 184 h 184"/>
                <a:gd name="T12" fmla="*/ 126 w 165"/>
                <a:gd name="T13" fmla="*/ 184 h 184"/>
                <a:gd name="T14" fmla="*/ 126 w 165"/>
                <a:gd name="T15" fmla="*/ 79 h 184"/>
                <a:gd name="T16" fmla="*/ 39 w 165"/>
                <a:gd name="T17" fmla="*/ 54 h 184"/>
                <a:gd name="T18" fmla="*/ 39 w 165"/>
                <a:gd name="T19" fmla="*/ 184 h 184"/>
                <a:gd name="T20" fmla="*/ 0 w 165"/>
                <a:gd name="T21" fmla="*/ 184 h 184"/>
                <a:gd name="T22" fmla="*/ 0 w 165"/>
                <a:gd name="T23" fmla="*/ 3 h 184"/>
                <a:gd name="T24" fmla="*/ 32 w 165"/>
                <a:gd name="T25" fmla="*/ 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184">
                  <a:moveTo>
                    <a:pt x="32" y="3"/>
                  </a:moveTo>
                  <a:lnTo>
                    <a:pt x="32" y="3"/>
                  </a:lnTo>
                  <a:lnTo>
                    <a:pt x="37" y="25"/>
                  </a:lnTo>
                  <a:cubicBezTo>
                    <a:pt x="49" y="7"/>
                    <a:pt x="71" y="0"/>
                    <a:pt x="83" y="0"/>
                  </a:cubicBezTo>
                  <a:cubicBezTo>
                    <a:pt x="134" y="0"/>
                    <a:pt x="165" y="28"/>
                    <a:pt x="165" y="79"/>
                  </a:cubicBezTo>
                  <a:lnTo>
                    <a:pt x="165" y="184"/>
                  </a:lnTo>
                  <a:lnTo>
                    <a:pt x="126" y="184"/>
                  </a:lnTo>
                  <a:lnTo>
                    <a:pt x="126" y="79"/>
                  </a:lnTo>
                  <a:cubicBezTo>
                    <a:pt x="126" y="33"/>
                    <a:pt x="68" y="19"/>
                    <a:pt x="39" y="54"/>
                  </a:cubicBezTo>
                  <a:lnTo>
                    <a:pt x="39" y="184"/>
                  </a:lnTo>
                  <a:lnTo>
                    <a:pt x="0" y="184"/>
                  </a:lnTo>
                  <a:lnTo>
                    <a:pt x="0" y="3"/>
                  </a:lnTo>
                  <a:lnTo>
                    <a:pt x="32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C937CC3B-0FB0-44FA-B111-EE47CFB303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" y="3577"/>
              <a:ext cx="76" cy="117"/>
            </a:xfrm>
            <a:custGeom>
              <a:avLst/>
              <a:gdLst>
                <a:gd name="T0" fmla="*/ 38 w 166"/>
                <a:gd name="T1" fmla="*/ 148 h 251"/>
                <a:gd name="T2" fmla="*/ 38 w 166"/>
                <a:gd name="T3" fmla="*/ 148 h 251"/>
                <a:gd name="T4" fmla="*/ 116 w 166"/>
                <a:gd name="T5" fmla="*/ 70 h 251"/>
                <a:gd name="T6" fmla="*/ 163 w 166"/>
                <a:gd name="T7" fmla="*/ 70 h 251"/>
                <a:gd name="T8" fmla="*/ 83 w 166"/>
                <a:gd name="T9" fmla="*/ 149 h 251"/>
                <a:gd name="T10" fmla="*/ 166 w 166"/>
                <a:gd name="T11" fmla="*/ 251 h 251"/>
                <a:gd name="T12" fmla="*/ 121 w 166"/>
                <a:gd name="T13" fmla="*/ 251 h 251"/>
                <a:gd name="T14" fmla="*/ 38 w 166"/>
                <a:gd name="T15" fmla="*/ 148 h 251"/>
                <a:gd name="T16" fmla="*/ 38 w 166"/>
                <a:gd name="T17" fmla="*/ 251 h 251"/>
                <a:gd name="T18" fmla="*/ 38 w 166"/>
                <a:gd name="T19" fmla="*/ 251 h 251"/>
                <a:gd name="T20" fmla="*/ 0 w 166"/>
                <a:gd name="T21" fmla="*/ 251 h 251"/>
                <a:gd name="T22" fmla="*/ 0 w 166"/>
                <a:gd name="T23" fmla="*/ 0 h 251"/>
                <a:gd name="T24" fmla="*/ 38 w 166"/>
                <a:gd name="T25" fmla="*/ 0 h 251"/>
                <a:gd name="T26" fmla="*/ 38 w 166"/>
                <a:gd name="T2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251">
                  <a:moveTo>
                    <a:pt x="38" y="148"/>
                  </a:moveTo>
                  <a:lnTo>
                    <a:pt x="38" y="148"/>
                  </a:lnTo>
                  <a:lnTo>
                    <a:pt x="116" y="70"/>
                  </a:lnTo>
                  <a:lnTo>
                    <a:pt x="163" y="70"/>
                  </a:lnTo>
                  <a:lnTo>
                    <a:pt x="83" y="149"/>
                  </a:lnTo>
                  <a:lnTo>
                    <a:pt x="166" y="251"/>
                  </a:lnTo>
                  <a:lnTo>
                    <a:pt x="121" y="251"/>
                  </a:lnTo>
                  <a:lnTo>
                    <a:pt x="38" y="148"/>
                  </a:lnTo>
                  <a:close/>
                  <a:moveTo>
                    <a:pt x="38" y="251"/>
                  </a:moveTo>
                  <a:lnTo>
                    <a:pt x="38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2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4569B4CC-1941-49F2-A2B9-863503A02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3675"/>
              <a:ext cx="20" cy="20"/>
            </a:xfrm>
            <a:custGeom>
              <a:avLst/>
              <a:gdLst>
                <a:gd name="T0" fmla="*/ 0 w 43"/>
                <a:gd name="T1" fmla="*/ 0 h 43"/>
                <a:gd name="T2" fmla="*/ 0 w 43"/>
                <a:gd name="T3" fmla="*/ 0 h 43"/>
                <a:gd name="T4" fmla="*/ 43 w 43"/>
                <a:gd name="T5" fmla="*/ 0 h 43"/>
                <a:gd name="T6" fmla="*/ 43 w 43"/>
                <a:gd name="T7" fmla="*/ 43 h 43"/>
                <a:gd name="T8" fmla="*/ 0 w 43"/>
                <a:gd name="T9" fmla="*/ 43 h 43"/>
                <a:gd name="T10" fmla="*/ 0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F5CD8107-EBFE-4CEF-B8DF-E2AC5EFDF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" y="3754"/>
              <a:ext cx="75" cy="88"/>
            </a:xfrm>
            <a:custGeom>
              <a:avLst/>
              <a:gdLst>
                <a:gd name="T0" fmla="*/ 140 w 163"/>
                <a:gd name="T1" fmla="*/ 54 h 189"/>
                <a:gd name="T2" fmla="*/ 140 w 163"/>
                <a:gd name="T3" fmla="*/ 54 h 189"/>
                <a:gd name="T4" fmla="*/ 93 w 163"/>
                <a:gd name="T5" fmla="*/ 36 h 189"/>
                <a:gd name="T6" fmla="*/ 38 w 163"/>
                <a:gd name="T7" fmla="*/ 96 h 189"/>
                <a:gd name="T8" fmla="*/ 94 w 163"/>
                <a:gd name="T9" fmla="*/ 154 h 189"/>
                <a:gd name="T10" fmla="*/ 141 w 163"/>
                <a:gd name="T11" fmla="*/ 135 h 189"/>
                <a:gd name="T12" fmla="*/ 163 w 163"/>
                <a:gd name="T13" fmla="*/ 159 h 189"/>
                <a:gd name="T14" fmla="*/ 94 w 163"/>
                <a:gd name="T15" fmla="*/ 189 h 189"/>
                <a:gd name="T16" fmla="*/ 0 w 163"/>
                <a:gd name="T17" fmla="*/ 95 h 189"/>
                <a:gd name="T18" fmla="*/ 94 w 163"/>
                <a:gd name="T19" fmla="*/ 0 h 189"/>
                <a:gd name="T20" fmla="*/ 162 w 163"/>
                <a:gd name="T21" fmla="*/ 30 h 189"/>
                <a:gd name="T22" fmla="*/ 140 w 163"/>
                <a:gd name="T23" fmla="*/ 5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9">
                  <a:moveTo>
                    <a:pt x="140" y="54"/>
                  </a:moveTo>
                  <a:lnTo>
                    <a:pt x="140" y="54"/>
                  </a:lnTo>
                  <a:cubicBezTo>
                    <a:pt x="125" y="40"/>
                    <a:pt x="109" y="36"/>
                    <a:pt x="93" y="36"/>
                  </a:cubicBezTo>
                  <a:cubicBezTo>
                    <a:pt x="66" y="36"/>
                    <a:pt x="39" y="56"/>
                    <a:pt x="38" y="96"/>
                  </a:cubicBezTo>
                  <a:cubicBezTo>
                    <a:pt x="38" y="127"/>
                    <a:pt x="58" y="154"/>
                    <a:pt x="94" y="154"/>
                  </a:cubicBezTo>
                  <a:cubicBezTo>
                    <a:pt x="111" y="154"/>
                    <a:pt x="124" y="150"/>
                    <a:pt x="141" y="135"/>
                  </a:cubicBezTo>
                  <a:lnTo>
                    <a:pt x="163" y="159"/>
                  </a:lnTo>
                  <a:cubicBezTo>
                    <a:pt x="144" y="178"/>
                    <a:pt x="119" y="189"/>
                    <a:pt x="94" y="189"/>
                  </a:cubicBezTo>
                  <a:cubicBezTo>
                    <a:pt x="32" y="189"/>
                    <a:pt x="0" y="144"/>
                    <a:pt x="0" y="95"/>
                  </a:cubicBezTo>
                  <a:cubicBezTo>
                    <a:pt x="0" y="45"/>
                    <a:pt x="33" y="1"/>
                    <a:pt x="94" y="0"/>
                  </a:cubicBezTo>
                  <a:cubicBezTo>
                    <a:pt x="119" y="0"/>
                    <a:pt x="141" y="10"/>
                    <a:pt x="162" y="30"/>
                  </a:cubicBezTo>
                  <a:lnTo>
                    <a:pt x="140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E595765D-1DE0-414D-83E6-5DD21FA80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3753"/>
              <a:ext cx="55" cy="87"/>
            </a:xfrm>
            <a:custGeom>
              <a:avLst/>
              <a:gdLst>
                <a:gd name="T0" fmla="*/ 32 w 120"/>
                <a:gd name="T1" fmla="*/ 5 h 186"/>
                <a:gd name="T2" fmla="*/ 32 w 120"/>
                <a:gd name="T3" fmla="*/ 5 h 186"/>
                <a:gd name="T4" fmla="*/ 36 w 120"/>
                <a:gd name="T5" fmla="*/ 24 h 186"/>
                <a:gd name="T6" fmla="*/ 79 w 120"/>
                <a:gd name="T7" fmla="*/ 0 h 186"/>
                <a:gd name="T8" fmla="*/ 120 w 120"/>
                <a:gd name="T9" fmla="*/ 12 h 186"/>
                <a:gd name="T10" fmla="*/ 104 w 120"/>
                <a:gd name="T11" fmla="*/ 43 h 186"/>
                <a:gd name="T12" fmla="*/ 38 w 120"/>
                <a:gd name="T13" fmla="*/ 73 h 186"/>
                <a:gd name="T14" fmla="*/ 38 w 120"/>
                <a:gd name="T15" fmla="*/ 186 h 186"/>
                <a:gd name="T16" fmla="*/ 0 w 120"/>
                <a:gd name="T17" fmla="*/ 186 h 186"/>
                <a:gd name="T18" fmla="*/ 0 w 120"/>
                <a:gd name="T19" fmla="*/ 5 h 186"/>
                <a:gd name="T20" fmla="*/ 32 w 120"/>
                <a:gd name="T21" fmla="*/ 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186">
                  <a:moveTo>
                    <a:pt x="32" y="5"/>
                  </a:moveTo>
                  <a:lnTo>
                    <a:pt x="32" y="5"/>
                  </a:lnTo>
                  <a:lnTo>
                    <a:pt x="36" y="24"/>
                  </a:lnTo>
                  <a:cubicBezTo>
                    <a:pt x="47" y="3"/>
                    <a:pt x="67" y="1"/>
                    <a:pt x="79" y="0"/>
                  </a:cubicBezTo>
                  <a:cubicBezTo>
                    <a:pt x="91" y="0"/>
                    <a:pt x="108" y="4"/>
                    <a:pt x="120" y="12"/>
                  </a:cubicBezTo>
                  <a:lnTo>
                    <a:pt x="104" y="43"/>
                  </a:lnTo>
                  <a:cubicBezTo>
                    <a:pt x="76" y="26"/>
                    <a:pt x="38" y="37"/>
                    <a:pt x="38" y="73"/>
                  </a:cubicBezTo>
                  <a:lnTo>
                    <a:pt x="38" y="186"/>
                  </a:lnTo>
                  <a:lnTo>
                    <a:pt x="0" y="186"/>
                  </a:lnTo>
                  <a:lnTo>
                    <a:pt x="0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02680E49-F0BF-4F60-8DF9-0398ACC50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" y="3753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8 h 189"/>
                <a:gd name="T16" fmla="*/ 93 w 191"/>
                <a:gd name="T17" fmla="*/ 189 h 189"/>
                <a:gd name="T18" fmla="*/ 0 w 191"/>
                <a:gd name="T19" fmla="*/ 95 h 189"/>
                <a:gd name="T20" fmla="*/ 92 w 191"/>
                <a:gd name="T21" fmla="*/ 1 h 189"/>
                <a:gd name="T22" fmla="*/ 180 w 191"/>
                <a:gd name="T23" fmla="*/ 112 h 189"/>
                <a:gd name="T24" fmla="*/ 39 w 191"/>
                <a:gd name="T25" fmla="*/ 112 h 189"/>
                <a:gd name="T26" fmla="*/ 93 w 191"/>
                <a:gd name="T27" fmla="*/ 154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7" y="35"/>
                    <a:pt x="92" y="35"/>
                  </a:cubicBezTo>
                  <a:cubicBezTo>
                    <a:pt x="65" y="35"/>
                    <a:pt x="41" y="51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8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2" y="1"/>
                    <a:pt x="92" y="1"/>
                  </a:cubicBezTo>
                  <a:cubicBezTo>
                    <a:pt x="153" y="0"/>
                    <a:pt x="191" y="54"/>
                    <a:pt x="180" y="112"/>
                  </a:cubicBezTo>
                  <a:lnTo>
                    <a:pt x="39" y="112"/>
                  </a:lnTo>
                  <a:cubicBezTo>
                    <a:pt x="43" y="134"/>
                    <a:pt x="62" y="154"/>
                    <a:pt x="93" y="154"/>
                  </a:cubicBezTo>
                  <a:cubicBezTo>
                    <a:pt x="109" y="154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56872B22-E2AF-4F28-AFA4-0AEAF8A5C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" y="3744"/>
              <a:ext cx="73" cy="98"/>
            </a:xfrm>
            <a:custGeom>
              <a:avLst/>
              <a:gdLst>
                <a:gd name="T0" fmla="*/ 121 w 158"/>
                <a:gd name="T1" fmla="*/ 158 h 209"/>
                <a:gd name="T2" fmla="*/ 121 w 158"/>
                <a:gd name="T3" fmla="*/ 158 h 209"/>
                <a:gd name="T4" fmla="*/ 121 w 158"/>
                <a:gd name="T5" fmla="*/ 127 h 209"/>
                <a:gd name="T6" fmla="*/ 84 w 158"/>
                <a:gd name="T7" fmla="*/ 115 h 209"/>
                <a:gd name="T8" fmla="*/ 37 w 158"/>
                <a:gd name="T9" fmla="*/ 146 h 209"/>
                <a:gd name="T10" fmla="*/ 80 w 158"/>
                <a:gd name="T11" fmla="*/ 176 h 209"/>
                <a:gd name="T12" fmla="*/ 121 w 158"/>
                <a:gd name="T13" fmla="*/ 158 h 209"/>
                <a:gd name="T14" fmla="*/ 128 w 158"/>
                <a:gd name="T15" fmla="*/ 206 h 209"/>
                <a:gd name="T16" fmla="*/ 128 w 158"/>
                <a:gd name="T17" fmla="*/ 206 h 209"/>
                <a:gd name="T18" fmla="*/ 122 w 158"/>
                <a:gd name="T19" fmla="*/ 185 h 209"/>
                <a:gd name="T20" fmla="*/ 70 w 158"/>
                <a:gd name="T21" fmla="*/ 209 h 209"/>
                <a:gd name="T22" fmla="*/ 0 w 158"/>
                <a:gd name="T23" fmla="*/ 146 h 209"/>
                <a:gd name="T24" fmla="*/ 83 w 158"/>
                <a:gd name="T25" fmla="*/ 85 h 209"/>
                <a:gd name="T26" fmla="*/ 121 w 158"/>
                <a:gd name="T27" fmla="*/ 95 h 209"/>
                <a:gd name="T28" fmla="*/ 121 w 158"/>
                <a:gd name="T29" fmla="*/ 88 h 209"/>
                <a:gd name="T30" fmla="*/ 77 w 158"/>
                <a:gd name="T31" fmla="*/ 52 h 209"/>
                <a:gd name="T32" fmla="*/ 27 w 158"/>
                <a:gd name="T33" fmla="*/ 67 h 209"/>
                <a:gd name="T34" fmla="*/ 11 w 158"/>
                <a:gd name="T35" fmla="*/ 42 h 209"/>
                <a:gd name="T36" fmla="*/ 158 w 158"/>
                <a:gd name="T37" fmla="*/ 88 h 209"/>
                <a:gd name="T38" fmla="*/ 158 w 158"/>
                <a:gd name="T39" fmla="*/ 206 h 209"/>
                <a:gd name="T40" fmla="*/ 128 w 158"/>
                <a:gd name="T41" fmla="*/ 20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209">
                  <a:moveTo>
                    <a:pt x="121" y="158"/>
                  </a:moveTo>
                  <a:lnTo>
                    <a:pt x="121" y="158"/>
                  </a:lnTo>
                  <a:lnTo>
                    <a:pt x="121" y="127"/>
                  </a:lnTo>
                  <a:cubicBezTo>
                    <a:pt x="112" y="119"/>
                    <a:pt x="98" y="115"/>
                    <a:pt x="84" y="115"/>
                  </a:cubicBezTo>
                  <a:cubicBezTo>
                    <a:pt x="60" y="114"/>
                    <a:pt x="37" y="123"/>
                    <a:pt x="37" y="146"/>
                  </a:cubicBezTo>
                  <a:cubicBezTo>
                    <a:pt x="37" y="166"/>
                    <a:pt x="49" y="176"/>
                    <a:pt x="80" y="176"/>
                  </a:cubicBezTo>
                  <a:cubicBezTo>
                    <a:pt x="94" y="176"/>
                    <a:pt x="112" y="168"/>
                    <a:pt x="121" y="158"/>
                  </a:cubicBezTo>
                  <a:close/>
                  <a:moveTo>
                    <a:pt x="128" y="206"/>
                  </a:moveTo>
                  <a:lnTo>
                    <a:pt x="128" y="206"/>
                  </a:lnTo>
                  <a:lnTo>
                    <a:pt x="122" y="185"/>
                  </a:lnTo>
                  <a:cubicBezTo>
                    <a:pt x="109" y="205"/>
                    <a:pt x="91" y="209"/>
                    <a:pt x="70" y="209"/>
                  </a:cubicBezTo>
                  <a:cubicBezTo>
                    <a:pt x="22" y="209"/>
                    <a:pt x="0" y="177"/>
                    <a:pt x="0" y="146"/>
                  </a:cubicBezTo>
                  <a:cubicBezTo>
                    <a:pt x="0" y="112"/>
                    <a:pt x="27" y="82"/>
                    <a:pt x="83" y="85"/>
                  </a:cubicBezTo>
                  <a:cubicBezTo>
                    <a:pt x="95" y="85"/>
                    <a:pt x="113" y="88"/>
                    <a:pt x="121" y="95"/>
                  </a:cubicBezTo>
                  <a:lnTo>
                    <a:pt x="121" y="88"/>
                  </a:lnTo>
                  <a:cubicBezTo>
                    <a:pt x="121" y="59"/>
                    <a:pt x="98" y="51"/>
                    <a:pt x="77" y="52"/>
                  </a:cubicBezTo>
                  <a:cubicBezTo>
                    <a:pt x="57" y="52"/>
                    <a:pt x="42" y="58"/>
                    <a:pt x="27" y="67"/>
                  </a:cubicBezTo>
                  <a:lnTo>
                    <a:pt x="11" y="42"/>
                  </a:lnTo>
                  <a:cubicBezTo>
                    <a:pt x="61" y="0"/>
                    <a:pt x="158" y="10"/>
                    <a:pt x="158" y="88"/>
                  </a:cubicBezTo>
                  <a:lnTo>
                    <a:pt x="158" y="206"/>
                  </a:lnTo>
                  <a:lnTo>
                    <a:pt x="128" y="2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6E867C1E-1000-40AF-A13F-08805732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3731"/>
              <a:ext cx="46" cy="112"/>
            </a:xfrm>
            <a:custGeom>
              <a:avLst/>
              <a:gdLst>
                <a:gd name="T0" fmla="*/ 100 w 100"/>
                <a:gd name="T1" fmla="*/ 233 h 237"/>
                <a:gd name="T2" fmla="*/ 100 w 100"/>
                <a:gd name="T3" fmla="*/ 233 h 237"/>
                <a:gd name="T4" fmla="*/ 27 w 100"/>
                <a:gd name="T5" fmla="*/ 176 h 237"/>
                <a:gd name="T6" fmla="*/ 27 w 100"/>
                <a:gd name="T7" fmla="*/ 84 h 237"/>
                <a:gd name="T8" fmla="*/ 0 w 100"/>
                <a:gd name="T9" fmla="*/ 84 h 237"/>
                <a:gd name="T10" fmla="*/ 0 w 100"/>
                <a:gd name="T11" fmla="*/ 51 h 237"/>
                <a:gd name="T12" fmla="*/ 27 w 100"/>
                <a:gd name="T13" fmla="*/ 51 h 237"/>
                <a:gd name="T14" fmla="*/ 27 w 100"/>
                <a:gd name="T15" fmla="*/ 5 h 237"/>
                <a:gd name="T16" fmla="*/ 65 w 100"/>
                <a:gd name="T17" fmla="*/ 0 h 237"/>
                <a:gd name="T18" fmla="*/ 65 w 100"/>
                <a:gd name="T19" fmla="*/ 51 h 237"/>
                <a:gd name="T20" fmla="*/ 99 w 100"/>
                <a:gd name="T21" fmla="*/ 51 h 237"/>
                <a:gd name="T22" fmla="*/ 99 w 100"/>
                <a:gd name="T23" fmla="*/ 84 h 237"/>
                <a:gd name="T24" fmla="*/ 65 w 100"/>
                <a:gd name="T25" fmla="*/ 84 h 237"/>
                <a:gd name="T26" fmla="*/ 65 w 100"/>
                <a:gd name="T27" fmla="*/ 175 h 237"/>
                <a:gd name="T28" fmla="*/ 100 w 100"/>
                <a:gd name="T29" fmla="*/ 199 h 237"/>
                <a:gd name="T30" fmla="*/ 100 w 100"/>
                <a:gd name="T31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237">
                  <a:moveTo>
                    <a:pt x="100" y="233"/>
                  </a:moveTo>
                  <a:lnTo>
                    <a:pt x="100" y="233"/>
                  </a:lnTo>
                  <a:cubicBezTo>
                    <a:pt x="57" y="237"/>
                    <a:pt x="27" y="220"/>
                    <a:pt x="27" y="176"/>
                  </a:cubicBezTo>
                  <a:lnTo>
                    <a:pt x="27" y="84"/>
                  </a:lnTo>
                  <a:lnTo>
                    <a:pt x="0" y="84"/>
                  </a:lnTo>
                  <a:lnTo>
                    <a:pt x="0" y="51"/>
                  </a:lnTo>
                  <a:lnTo>
                    <a:pt x="27" y="51"/>
                  </a:lnTo>
                  <a:lnTo>
                    <a:pt x="27" y="5"/>
                  </a:lnTo>
                  <a:lnTo>
                    <a:pt x="65" y="0"/>
                  </a:lnTo>
                  <a:lnTo>
                    <a:pt x="65" y="51"/>
                  </a:lnTo>
                  <a:lnTo>
                    <a:pt x="99" y="51"/>
                  </a:lnTo>
                  <a:lnTo>
                    <a:pt x="99" y="84"/>
                  </a:lnTo>
                  <a:lnTo>
                    <a:pt x="65" y="84"/>
                  </a:lnTo>
                  <a:lnTo>
                    <a:pt x="65" y="175"/>
                  </a:lnTo>
                  <a:cubicBezTo>
                    <a:pt x="65" y="190"/>
                    <a:pt x="74" y="203"/>
                    <a:pt x="100" y="199"/>
                  </a:cubicBezTo>
                  <a:lnTo>
                    <a:pt x="100" y="2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1A9BF518-194B-4495-BD99-211F83E3F9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" y="3753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8 h 189"/>
                <a:gd name="T16" fmla="*/ 93 w 191"/>
                <a:gd name="T17" fmla="*/ 189 h 189"/>
                <a:gd name="T18" fmla="*/ 0 w 191"/>
                <a:gd name="T19" fmla="*/ 95 h 189"/>
                <a:gd name="T20" fmla="*/ 93 w 191"/>
                <a:gd name="T21" fmla="*/ 1 h 189"/>
                <a:gd name="T22" fmla="*/ 180 w 191"/>
                <a:gd name="T23" fmla="*/ 112 h 189"/>
                <a:gd name="T24" fmla="*/ 39 w 191"/>
                <a:gd name="T25" fmla="*/ 112 h 189"/>
                <a:gd name="T26" fmla="*/ 93 w 191"/>
                <a:gd name="T27" fmla="*/ 154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8" y="35"/>
                    <a:pt x="92" y="35"/>
                  </a:cubicBezTo>
                  <a:cubicBezTo>
                    <a:pt x="65" y="35"/>
                    <a:pt x="41" y="51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8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3" y="1"/>
                    <a:pt x="93" y="1"/>
                  </a:cubicBezTo>
                  <a:cubicBezTo>
                    <a:pt x="154" y="0"/>
                    <a:pt x="191" y="54"/>
                    <a:pt x="180" y="112"/>
                  </a:cubicBezTo>
                  <a:lnTo>
                    <a:pt x="39" y="112"/>
                  </a:lnTo>
                  <a:cubicBezTo>
                    <a:pt x="44" y="134"/>
                    <a:pt x="63" y="154"/>
                    <a:pt x="93" y="154"/>
                  </a:cubicBezTo>
                  <a:cubicBezTo>
                    <a:pt x="109" y="154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51D2A768-01C4-4B95-9CDC-534440EF2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" y="3821"/>
              <a:ext cx="20" cy="20"/>
            </a:xfrm>
            <a:custGeom>
              <a:avLst/>
              <a:gdLst>
                <a:gd name="T0" fmla="*/ 0 w 44"/>
                <a:gd name="T1" fmla="*/ 0 h 43"/>
                <a:gd name="T2" fmla="*/ 0 w 44"/>
                <a:gd name="T3" fmla="*/ 0 h 43"/>
                <a:gd name="T4" fmla="*/ 44 w 44"/>
                <a:gd name="T5" fmla="*/ 0 h 43"/>
                <a:gd name="T6" fmla="*/ 44 w 44"/>
                <a:gd name="T7" fmla="*/ 43 h 43"/>
                <a:gd name="T8" fmla="*/ 0 w 44"/>
                <a:gd name="T9" fmla="*/ 43 h 43"/>
                <a:gd name="T10" fmla="*/ 0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0" y="0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E7BCB45A-7BC9-4E5E-8D45-645E130FE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" y="3890"/>
              <a:ext cx="73" cy="98"/>
            </a:xfrm>
            <a:custGeom>
              <a:avLst/>
              <a:gdLst>
                <a:gd name="T0" fmla="*/ 122 w 159"/>
                <a:gd name="T1" fmla="*/ 158 h 209"/>
                <a:gd name="T2" fmla="*/ 122 w 159"/>
                <a:gd name="T3" fmla="*/ 158 h 209"/>
                <a:gd name="T4" fmla="*/ 122 w 159"/>
                <a:gd name="T5" fmla="*/ 127 h 209"/>
                <a:gd name="T6" fmla="*/ 85 w 159"/>
                <a:gd name="T7" fmla="*/ 115 h 209"/>
                <a:gd name="T8" fmla="*/ 37 w 159"/>
                <a:gd name="T9" fmla="*/ 146 h 209"/>
                <a:gd name="T10" fmla="*/ 80 w 159"/>
                <a:gd name="T11" fmla="*/ 176 h 209"/>
                <a:gd name="T12" fmla="*/ 122 w 159"/>
                <a:gd name="T13" fmla="*/ 158 h 209"/>
                <a:gd name="T14" fmla="*/ 129 w 159"/>
                <a:gd name="T15" fmla="*/ 207 h 209"/>
                <a:gd name="T16" fmla="*/ 129 w 159"/>
                <a:gd name="T17" fmla="*/ 207 h 209"/>
                <a:gd name="T18" fmla="*/ 122 w 159"/>
                <a:gd name="T19" fmla="*/ 185 h 209"/>
                <a:gd name="T20" fmla="*/ 71 w 159"/>
                <a:gd name="T21" fmla="*/ 209 h 209"/>
                <a:gd name="T22" fmla="*/ 0 w 159"/>
                <a:gd name="T23" fmla="*/ 146 h 209"/>
                <a:gd name="T24" fmla="*/ 84 w 159"/>
                <a:gd name="T25" fmla="*/ 85 h 209"/>
                <a:gd name="T26" fmla="*/ 122 w 159"/>
                <a:gd name="T27" fmla="*/ 96 h 209"/>
                <a:gd name="T28" fmla="*/ 122 w 159"/>
                <a:gd name="T29" fmla="*/ 88 h 209"/>
                <a:gd name="T30" fmla="*/ 77 w 159"/>
                <a:gd name="T31" fmla="*/ 52 h 209"/>
                <a:gd name="T32" fmla="*/ 27 w 159"/>
                <a:gd name="T33" fmla="*/ 67 h 209"/>
                <a:gd name="T34" fmla="*/ 11 w 159"/>
                <a:gd name="T35" fmla="*/ 43 h 209"/>
                <a:gd name="T36" fmla="*/ 159 w 159"/>
                <a:gd name="T37" fmla="*/ 88 h 209"/>
                <a:gd name="T38" fmla="*/ 159 w 159"/>
                <a:gd name="T39" fmla="*/ 207 h 209"/>
                <a:gd name="T40" fmla="*/ 129 w 159"/>
                <a:gd name="T41" fmla="*/ 20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209">
                  <a:moveTo>
                    <a:pt x="122" y="158"/>
                  </a:moveTo>
                  <a:lnTo>
                    <a:pt x="122" y="158"/>
                  </a:lnTo>
                  <a:lnTo>
                    <a:pt x="122" y="127"/>
                  </a:lnTo>
                  <a:cubicBezTo>
                    <a:pt x="113" y="120"/>
                    <a:pt x="98" y="116"/>
                    <a:pt x="85" y="115"/>
                  </a:cubicBezTo>
                  <a:cubicBezTo>
                    <a:pt x="60" y="115"/>
                    <a:pt x="37" y="123"/>
                    <a:pt x="37" y="146"/>
                  </a:cubicBezTo>
                  <a:cubicBezTo>
                    <a:pt x="37" y="166"/>
                    <a:pt x="50" y="176"/>
                    <a:pt x="80" y="176"/>
                  </a:cubicBezTo>
                  <a:cubicBezTo>
                    <a:pt x="94" y="176"/>
                    <a:pt x="112" y="169"/>
                    <a:pt x="122" y="158"/>
                  </a:cubicBezTo>
                  <a:close/>
                  <a:moveTo>
                    <a:pt x="129" y="207"/>
                  </a:moveTo>
                  <a:lnTo>
                    <a:pt x="129" y="207"/>
                  </a:lnTo>
                  <a:lnTo>
                    <a:pt x="122" y="185"/>
                  </a:lnTo>
                  <a:cubicBezTo>
                    <a:pt x="109" y="205"/>
                    <a:pt x="91" y="209"/>
                    <a:pt x="71" y="209"/>
                  </a:cubicBezTo>
                  <a:cubicBezTo>
                    <a:pt x="22" y="209"/>
                    <a:pt x="0" y="177"/>
                    <a:pt x="0" y="146"/>
                  </a:cubicBezTo>
                  <a:cubicBezTo>
                    <a:pt x="0" y="112"/>
                    <a:pt x="27" y="83"/>
                    <a:pt x="84" y="85"/>
                  </a:cubicBezTo>
                  <a:cubicBezTo>
                    <a:pt x="95" y="85"/>
                    <a:pt x="114" y="88"/>
                    <a:pt x="122" y="96"/>
                  </a:cubicBezTo>
                  <a:lnTo>
                    <a:pt x="122" y="88"/>
                  </a:lnTo>
                  <a:cubicBezTo>
                    <a:pt x="122" y="59"/>
                    <a:pt x="99" y="52"/>
                    <a:pt x="77" y="52"/>
                  </a:cubicBezTo>
                  <a:cubicBezTo>
                    <a:pt x="58" y="52"/>
                    <a:pt x="42" y="58"/>
                    <a:pt x="27" y="67"/>
                  </a:cubicBezTo>
                  <a:lnTo>
                    <a:pt x="11" y="43"/>
                  </a:lnTo>
                  <a:cubicBezTo>
                    <a:pt x="61" y="0"/>
                    <a:pt x="159" y="10"/>
                    <a:pt x="159" y="88"/>
                  </a:cubicBezTo>
                  <a:lnTo>
                    <a:pt x="159" y="207"/>
                  </a:lnTo>
                  <a:lnTo>
                    <a:pt x="129" y="2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776983F5-26DD-4EE1-A4BB-B684CB9A2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3899"/>
              <a:ext cx="75" cy="89"/>
            </a:xfrm>
            <a:custGeom>
              <a:avLst/>
              <a:gdLst>
                <a:gd name="T0" fmla="*/ 140 w 163"/>
                <a:gd name="T1" fmla="*/ 54 h 189"/>
                <a:gd name="T2" fmla="*/ 140 w 163"/>
                <a:gd name="T3" fmla="*/ 54 h 189"/>
                <a:gd name="T4" fmla="*/ 94 w 163"/>
                <a:gd name="T5" fmla="*/ 36 h 189"/>
                <a:gd name="T6" fmla="*/ 38 w 163"/>
                <a:gd name="T7" fmla="*/ 96 h 189"/>
                <a:gd name="T8" fmla="*/ 94 w 163"/>
                <a:gd name="T9" fmla="*/ 154 h 189"/>
                <a:gd name="T10" fmla="*/ 141 w 163"/>
                <a:gd name="T11" fmla="*/ 135 h 189"/>
                <a:gd name="T12" fmla="*/ 163 w 163"/>
                <a:gd name="T13" fmla="*/ 159 h 189"/>
                <a:gd name="T14" fmla="*/ 94 w 163"/>
                <a:gd name="T15" fmla="*/ 189 h 189"/>
                <a:gd name="T16" fmla="*/ 0 w 163"/>
                <a:gd name="T17" fmla="*/ 95 h 189"/>
                <a:gd name="T18" fmla="*/ 94 w 163"/>
                <a:gd name="T19" fmla="*/ 0 h 189"/>
                <a:gd name="T20" fmla="*/ 162 w 163"/>
                <a:gd name="T21" fmla="*/ 30 h 189"/>
                <a:gd name="T22" fmla="*/ 140 w 163"/>
                <a:gd name="T23" fmla="*/ 5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9">
                  <a:moveTo>
                    <a:pt x="140" y="54"/>
                  </a:moveTo>
                  <a:lnTo>
                    <a:pt x="140" y="54"/>
                  </a:lnTo>
                  <a:cubicBezTo>
                    <a:pt x="125" y="40"/>
                    <a:pt x="109" y="36"/>
                    <a:pt x="94" y="36"/>
                  </a:cubicBezTo>
                  <a:cubicBezTo>
                    <a:pt x="66" y="36"/>
                    <a:pt x="39" y="56"/>
                    <a:pt x="38" y="96"/>
                  </a:cubicBezTo>
                  <a:cubicBezTo>
                    <a:pt x="38" y="127"/>
                    <a:pt x="58" y="154"/>
                    <a:pt x="94" y="154"/>
                  </a:cubicBezTo>
                  <a:cubicBezTo>
                    <a:pt x="111" y="154"/>
                    <a:pt x="124" y="150"/>
                    <a:pt x="141" y="135"/>
                  </a:cubicBezTo>
                  <a:lnTo>
                    <a:pt x="163" y="159"/>
                  </a:lnTo>
                  <a:cubicBezTo>
                    <a:pt x="144" y="178"/>
                    <a:pt x="119" y="189"/>
                    <a:pt x="94" y="189"/>
                  </a:cubicBezTo>
                  <a:cubicBezTo>
                    <a:pt x="32" y="189"/>
                    <a:pt x="0" y="144"/>
                    <a:pt x="0" y="95"/>
                  </a:cubicBezTo>
                  <a:cubicBezTo>
                    <a:pt x="0" y="46"/>
                    <a:pt x="33" y="1"/>
                    <a:pt x="94" y="0"/>
                  </a:cubicBezTo>
                  <a:cubicBezTo>
                    <a:pt x="119" y="0"/>
                    <a:pt x="141" y="10"/>
                    <a:pt x="162" y="30"/>
                  </a:cubicBezTo>
                  <a:lnTo>
                    <a:pt x="140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8B12B11A-C5CB-4E88-9EB8-726D9139E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" y="3899"/>
              <a:ext cx="75" cy="89"/>
            </a:xfrm>
            <a:custGeom>
              <a:avLst/>
              <a:gdLst>
                <a:gd name="T0" fmla="*/ 140 w 163"/>
                <a:gd name="T1" fmla="*/ 54 h 189"/>
                <a:gd name="T2" fmla="*/ 140 w 163"/>
                <a:gd name="T3" fmla="*/ 54 h 189"/>
                <a:gd name="T4" fmla="*/ 94 w 163"/>
                <a:gd name="T5" fmla="*/ 36 h 189"/>
                <a:gd name="T6" fmla="*/ 39 w 163"/>
                <a:gd name="T7" fmla="*/ 96 h 189"/>
                <a:gd name="T8" fmla="*/ 94 w 163"/>
                <a:gd name="T9" fmla="*/ 154 h 189"/>
                <a:gd name="T10" fmla="*/ 141 w 163"/>
                <a:gd name="T11" fmla="*/ 135 h 189"/>
                <a:gd name="T12" fmla="*/ 163 w 163"/>
                <a:gd name="T13" fmla="*/ 159 h 189"/>
                <a:gd name="T14" fmla="*/ 94 w 163"/>
                <a:gd name="T15" fmla="*/ 189 h 189"/>
                <a:gd name="T16" fmla="*/ 0 w 163"/>
                <a:gd name="T17" fmla="*/ 95 h 189"/>
                <a:gd name="T18" fmla="*/ 94 w 163"/>
                <a:gd name="T19" fmla="*/ 0 h 189"/>
                <a:gd name="T20" fmla="*/ 162 w 163"/>
                <a:gd name="T21" fmla="*/ 30 h 189"/>
                <a:gd name="T22" fmla="*/ 140 w 163"/>
                <a:gd name="T23" fmla="*/ 5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9">
                  <a:moveTo>
                    <a:pt x="140" y="54"/>
                  </a:moveTo>
                  <a:lnTo>
                    <a:pt x="140" y="54"/>
                  </a:lnTo>
                  <a:cubicBezTo>
                    <a:pt x="126" y="40"/>
                    <a:pt x="109" y="36"/>
                    <a:pt x="94" y="36"/>
                  </a:cubicBezTo>
                  <a:cubicBezTo>
                    <a:pt x="66" y="36"/>
                    <a:pt x="39" y="56"/>
                    <a:pt x="39" y="96"/>
                  </a:cubicBezTo>
                  <a:cubicBezTo>
                    <a:pt x="39" y="127"/>
                    <a:pt x="58" y="154"/>
                    <a:pt x="94" y="154"/>
                  </a:cubicBezTo>
                  <a:cubicBezTo>
                    <a:pt x="112" y="154"/>
                    <a:pt x="124" y="150"/>
                    <a:pt x="141" y="135"/>
                  </a:cubicBezTo>
                  <a:lnTo>
                    <a:pt x="163" y="159"/>
                  </a:lnTo>
                  <a:cubicBezTo>
                    <a:pt x="144" y="178"/>
                    <a:pt x="120" y="189"/>
                    <a:pt x="94" y="189"/>
                  </a:cubicBezTo>
                  <a:cubicBezTo>
                    <a:pt x="32" y="189"/>
                    <a:pt x="0" y="144"/>
                    <a:pt x="0" y="95"/>
                  </a:cubicBezTo>
                  <a:cubicBezTo>
                    <a:pt x="0" y="46"/>
                    <a:pt x="34" y="1"/>
                    <a:pt x="94" y="0"/>
                  </a:cubicBezTo>
                  <a:cubicBezTo>
                    <a:pt x="120" y="0"/>
                    <a:pt x="141" y="10"/>
                    <a:pt x="162" y="30"/>
                  </a:cubicBezTo>
                  <a:lnTo>
                    <a:pt x="140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A0E96849-2AE0-4EE2-874D-25A98CA02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3899"/>
              <a:ext cx="87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9 h 189"/>
                <a:gd name="T16" fmla="*/ 93 w 191"/>
                <a:gd name="T17" fmla="*/ 189 h 189"/>
                <a:gd name="T18" fmla="*/ 0 w 191"/>
                <a:gd name="T19" fmla="*/ 95 h 189"/>
                <a:gd name="T20" fmla="*/ 93 w 191"/>
                <a:gd name="T21" fmla="*/ 1 h 189"/>
                <a:gd name="T22" fmla="*/ 180 w 191"/>
                <a:gd name="T23" fmla="*/ 112 h 189"/>
                <a:gd name="T24" fmla="*/ 39 w 191"/>
                <a:gd name="T25" fmla="*/ 112 h 189"/>
                <a:gd name="T26" fmla="*/ 93 w 191"/>
                <a:gd name="T27" fmla="*/ 155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7" y="35"/>
                    <a:pt x="92" y="35"/>
                  </a:cubicBezTo>
                  <a:cubicBezTo>
                    <a:pt x="65" y="35"/>
                    <a:pt x="41" y="52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9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2" y="1"/>
                    <a:pt x="93" y="1"/>
                  </a:cubicBezTo>
                  <a:cubicBezTo>
                    <a:pt x="153" y="0"/>
                    <a:pt x="191" y="54"/>
                    <a:pt x="180" y="112"/>
                  </a:cubicBezTo>
                  <a:lnTo>
                    <a:pt x="39" y="112"/>
                  </a:lnTo>
                  <a:cubicBezTo>
                    <a:pt x="44" y="134"/>
                    <a:pt x="62" y="155"/>
                    <a:pt x="93" y="155"/>
                  </a:cubicBezTo>
                  <a:cubicBezTo>
                    <a:pt x="109" y="155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0AFC7266-2422-471E-98EF-EB6439EBA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" y="3868"/>
              <a:ext cx="30" cy="121"/>
            </a:xfrm>
            <a:custGeom>
              <a:avLst/>
              <a:gdLst>
                <a:gd name="T0" fmla="*/ 66 w 66"/>
                <a:gd name="T1" fmla="*/ 253 h 258"/>
                <a:gd name="T2" fmla="*/ 66 w 66"/>
                <a:gd name="T3" fmla="*/ 253 h 258"/>
                <a:gd name="T4" fmla="*/ 0 w 66"/>
                <a:gd name="T5" fmla="*/ 197 h 258"/>
                <a:gd name="T6" fmla="*/ 0 w 66"/>
                <a:gd name="T7" fmla="*/ 0 h 258"/>
                <a:gd name="T8" fmla="*/ 39 w 66"/>
                <a:gd name="T9" fmla="*/ 0 h 258"/>
                <a:gd name="T10" fmla="*/ 39 w 66"/>
                <a:gd name="T11" fmla="*/ 197 h 258"/>
                <a:gd name="T12" fmla="*/ 66 w 66"/>
                <a:gd name="T13" fmla="*/ 218 h 258"/>
                <a:gd name="T14" fmla="*/ 66 w 66"/>
                <a:gd name="T15" fmla="*/ 25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258">
                  <a:moveTo>
                    <a:pt x="66" y="253"/>
                  </a:moveTo>
                  <a:lnTo>
                    <a:pt x="66" y="253"/>
                  </a:lnTo>
                  <a:cubicBezTo>
                    <a:pt x="23" y="258"/>
                    <a:pt x="0" y="239"/>
                    <a:pt x="0" y="197"/>
                  </a:cubicBezTo>
                  <a:lnTo>
                    <a:pt x="0" y="0"/>
                  </a:lnTo>
                  <a:lnTo>
                    <a:pt x="39" y="0"/>
                  </a:lnTo>
                  <a:lnTo>
                    <a:pt x="39" y="197"/>
                  </a:lnTo>
                  <a:cubicBezTo>
                    <a:pt x="39" y="211"/>
                    <a:pt x="44" y="220"/>
                    <a:pt x="66" y="218"/>
                  </a:cubicBezTo>
                  <a:lnTo>
                    <a:pt x="66" y="2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53E12D82-396D-40C2-A7C9-A5293F5E3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" y="3899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5 w 191"/>
                <a:gd name="T11" fmla="*/ 131 h 189"/>
                <a:gd name="T12" fmla="*/ 145 w 191"/>
                <a:gd name="T13" fmla="*/ 131 h 189"/>
                <a:gd name="T14" fmla="*/ 172 w 191"/>
                <a:gd name="T15" fmla="*/ 149 h 189"/>
                <a:gd name="T16" fmla="*/ 93 w 191"/>
                <a:gd name="T17" fmla="*/ 189 h 189"/>
                <a:gd name="T18" fmla="*/ 1 w 191"/>
                <a:gd name="T19" fmla="*/ 95 h 189"/>
                <a:gd name="T20" fmla="*/ 93 w 191"/>
                <a:gd name="T21" fmla="*/ 1 h 189"/>
                <a:gd name="T22" fmla="*/ 181 w 191"/>
                <a:gd name="T23" fmla="*/ 112 h 189"/>
                <a:gd name="T24" fmla="*/ 40 w 191"/>
                <a:gd name="T25" fmla="*/ 112 h 189"/>
                <a:gd name="T26" fmla="*/ 93 w 191"/>
                <a:gd name="T27" fmla="*/ 155 h 189"/>
                <a:gd name="T28" fmla="*/ 145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8" y="35"/>
                    <a:pt x="92" y="35"/>
                  </a:cubicBezTo>
                  <a:cubicBezTo>
                    <a:pt x="65" y="35"/>
                    <a:pt x="41" y="52"/>
                    <a:pt x="40" y="82"/>
                  </a:cubicBezTo>
                  <a:lnTo>
                    <a:pt x="144" y="82"/>
                  </a:lnTo>
                  <a:close/>
                  <a:moveTo>
                    <a:pt x="145" y="131"/>
                  </a:moveTo>
                  <a:lnTo>
                    <a:pt x="145" y="131"/>
                  </a:lnTo>
                  <a:lnTo>
                    <a:pt x="172" y="149"/>
                  </a:lnTo>
                  <a:cubicBezTo>
                    <a:pt x="151" y="177"/>
                    <a:pt x="124" y="189"/>
                    <a:pt x="93" y="189"/>
                  </a:cubicBezTo>
                  <a:cubicBezTo>
                    <a:pt x="32" y="189"/>
                    <a:pt x="0" y="142"/>
                    <a:pt x="1" y="95"/>
                  </a:cubicBezTo>
                  <a:cubicBezTo>
                    <a:pt x="1" y="48"/>
                    <a:pt x="33" y="1"/>
                    <a:pt x="93" y="1"/>
                  </a:cubicBezTo>
                  <a:cubicBezTo>
                    <a:pt x="154" y="0"/>
                    <a:pt x="191" y="54"/>
                    <a:pt x="181" y="112"/>
                  </a:cubicBezTo>
                  <a:lnTo>
                    <a:pt x="40" y="112"/>
                  </a:lnTo>
                  <a:cubicBezTo>
                    <a:pt x="44" y="134"/>
                    <a:pt x="63" y="155"/>
                    <a:pt x="93" y="155"/>
                  </a:cubicBezTo>
                  <a:cubicBezTo>
                    <a:pt x="110" y="155"/>
                    <a:pt x="130" y="152"/>
                    <a:pt x="145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B1218211-0AA2-4047-9E65-C8B91471A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" y="3899"/>
              <a:ext cx="55" cy="88"/>
            </a:xfrm>
            <a:custGeom>
              <a:avLst/>
              <a:gdLst>
                <a:gd name="T0" fmla="*/ 32 w 120"/>
                <a:gd name="T1" fmla="*/ 5 h 187"/>
                <a:gd name="T2" fmla="*/ 32 w 120"/>
                <a:gd name="T3" fmla="*/ 5 h 187"/>
                <a:gd name="T4" fmla="*/ 36 w 120"/>
                <a:gd name="T5" fmla="*/ 24 h 187"/>
                <a:gd name="T6" fmla="*/ 79 w 120"/>
                <a:gd name="T7" fmla="*/ 0 h 187"/>
                <a:gd name="T8" fmla="*/ 120 w 120"/>
                <a:gd name="T9" fmla="*/ 12 h 187"/>
                <a:gd name="T10" fmla="*/ 104 w 120"/>
                <a:gd name="T11" fmla="*/ 44 h 187"/>
                <a:gd name="T12" fmla="*/ 38 w 120"/>
                <a:gd name="T13" fmla="*/ 73 h 187"/>
                <a:gd name="T14" fmla="*/ 38 w 120"/>
                <a:gd name="T15" fmla="*/ 187 h 187"/>
                <a:gd name="T16" fmla="*/ 0 w 120"/>
                <a:gd name="T17" fmla="*/ 187 h 187"/>
                <a:gd name="T18" fmla="*/ 0 w 120"/>
                <a:gd name="T19" fmla="*/ 5 h 187"/>
                <a:gd name="T20" fmla="*/ 32 w 120"/>
                <a:gd name="T21" fmla="*/ 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187">
                  <a:moveTo>
                    <a:pt x="32" y="5"/>
                  </a:moveTo>
                  <a:lnTo>
                    <a:pt x="32" y="5"/>
                  </a:lnTo>
                  <a:lnTo>
                    <a:pt x="36" y="24"/>
                  </a:lnTo>
                  <a:cubicBezTo>
                    <a:pt x="47" y="4"/>
                    <a:pt x="67" y="1"/>
                    <a:pt x="79" y="0"/>
                  </a:cubicBezTo>
                  <a:cubicBezTo>
                    <a:pt x="91" y="0"/>
                    <a:pt x="107" y="4"/>
                    <a:pt x="120" y="12"/>
                  </a:cubicBezTo>
                  <a:lnTo>
                    <a:pt x="104" y="44"/>
                  </a:lnTo>
                  <a:cubicBezTo>
                    <a:pt x="76" y="27"/>
                    <a:pt x="38" y="38"/>
                    <a:pt x="38" y="73"/>
                  </a:cubicBezTo>
                  <a:lnTo>
                    <a:pt x="38" y="187"/>
                  </a:lnTo>
                  <a:lnTo>
                    <a:pt x="0" y="187"/>
                  </a:lnTo>
                  <a:lnTo>
                    <a:pt x="0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C3FCFF7D-E545-49AD-8CBC-7754842BC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" y="3890"/>
              <a:ext cx="73" cy="98"/>
            </a:xfrm>
            <a:custGeom>
              <a:avLst/>
              <a:gdLst>
                <a:gd name="T0" fmla="*/ 121 w 158"/>
                <a:gd name="T1" fmla="*/ 158 h 209"/>
                <a:gd name="T2" fmla="*/ 121 w 158"/>
                <a:gd name="T3" fmla="*/ 158 h 209"/>
                <a:gd name="T4" fmla="*/ 121 w 158"/>
                <a:gd name="T5" fmla="*/ 127 h 209"/>
                <a:gd name="T6" fmla="*/ 84 w 158"/>
                <a:gd name="T7" fmla="*/ 115 h 209"/>
                <a:gd name="T8" fmla="*/ 37 w 158"/>
                <a:gd name="T9" fmla="*/ 146 h 209"/>
                <a:gd name="T10" fmla="*/ 80 w 158"/>
                <a:gd name="T11" fmla="*/ 176 h 209"/>
                <a:gd name="T12" fmla="*/ 121 w 158"/>
                <a:gd name="T13" fmla="*/ 158 h 209"/>
                <a:gd name="T14" fmla="*/ 128 w 158"/>
                <a:gd name="T15" fmla="*/ 207 h 209"/>
                <a:gd name="T16" fmla="*/ 128 w 158"/>
                <a:gd name="T17" fmla="*/ 207 h 209"/>
                <a:gd name="T18" fmla="*/ 122 w 158"/>
                <a:gd name="T19" fmla="*/ 185 h 209"/>
                <a:gd name="T20" fmla="*/ 70 w 158"/>
                <a:gd name="T21" fmla="*/ 209 h 209"/>
                <a:gd name="T22" fmla="*/ 0 w 158"/>
                <a:gd name="T23" fmla="*/ 146 h 209"/>
                <a:gd name="T24" fmla="*/ 84 w 158"/>
                <a:gd name="T25" fmla="*/ 85 h 209"/>
                <a:gd name="T26" fmla="*/ 121 w 158"/>
                <a:gd name="T27" fmla="*/ 96 h 209"/>
                <a:gd name="T28" fmla="*/ 121 w 158"/>
                <a:gd name="T29" fmla="*/ 88 h 209"/>
                <a:gd name="T30" fmla="*/ 77 w 158"/>
                <a:gd name="T31" fmla="*/ 52 h 209"/>
                <a:gd name="T32" fmla="*/ 27 w 158"/>
                <a:gd name="T33" fmla="*/ 67 h 209"/>
                <a:gd name="T34" fmla="*/ 11 w 158"/>
                <a:gd name="T35" fmla="*/ 43 h 209"/>
                <a:gd name="T36" fmla="*/ 158 w 158"/>
                <a:gd name="T37" fmla="*/ 88 h 209"/>
                <a:gd name="T38" fmla="*/ 158 w 158"/>
                <a:gd name="T39" fmla="*/ 207 h 209"/>
                <a:gd name="T40" fmla="*/ 128 w 158"/>
                <a:gd name="T41" fmla="*/ 20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209">
                  <a:moveTo>
                    <a:pt x="121" y="158"/>
                  </a:moveTo>
                  <a:lnTo>
                    <a:pt x="121" y="158"/>
                  </a:lnTo>
                  <a:lnTo>
                    <a:pt x="121" y="127"/>
                  </a:lnTo>
                  <a:cubicBezTo>
                    <a:pt x="112" y="120"/>
                    <a:pt x="98" y="116"/>
                    <a:pt x="84" y="115"/>
                  </a:cubicBezTo>
                  <a:cubicBezTo>
                    <a:pt x="60" y="115"/>
                    <a:pt x="37" y="123"/>
                    <a:pt x="37" y="146"/>
                  </a:cubicBezTo>
                  <a:cubicBezTo>
                    <a:pt x="37" y="166"/>
                    <a:pt x="49" y="176"/>
                    <a:pt x="80" y="176"/>
                  </a:cubicBezTo>
                  <a:cubicBezTo>
                    <a:pt x="94" y="176"/>
                    <a:pt x="112" y="169"/>
                    <a:pt x="121" y="158"/>
                  </a:cubicBezTo>
                  <a:close/>
                  <a:moveTo>
                    <a:pt x="128" y="207"/>
                  </a:moveTo>
                  <a:lnTo>
                    <a:pt x="128" y="207"/>
                  </a:lnTo>
                  <a:lnTo>
                    <a:pt x="122" y="185"/>
                  </a:lnTo>
                  <a:cubicBezTo>
                    <a:pt x="109" y="205"/>
                    <a:pt x="91" y="209"/>
                    <a:pt x="70" y="209"/>
                  </a:cubicBezTo>
                  <a:cubicBezTo>
                    <a:pt x="22" y="209"/>
                    <a:pt x="0" y="177"/>
                    <a:pt x="0" y="146"/>
                  </a:cubicBezTo>
                  <a:cubicBezTo>
                    <a:pt x="0" y="112"/>
                    <a:pt x="27" y="83"/>
                    <a:pt x="84" y="85"/>
                  </a:cubicBezTo>
                  <a:cubicBezTo>
                    <a:pt x="95" y="85"/>
                    <a:pt x="113" y="88"/>
                    <a:pt x="121" y="96"/>
                  </a:cubicBezTo>
                  <a:lnTo>
                    <a:pt x="121" y="88"/>
                  </a:lnTo>
                  <a:cubicBezTo>
                    <a:pt x="121" y="59"/>
                    <a:pt x="98" y="52"/>
                    <a:pt x="77" y="52"/>
                  </a:cubicBezTo>
                  <a:cubicBezTo>
                    <a:pt x="57" y="52"/>
                    <a:pt x="42" y="58"/>
                    <a:pt x="27" y="67"/>
                  </a:cubicBezTo>
                  <a:lnTo>
                    <a:pt x="11" y="43"/>
                  </a:lnTo>
                  <a:cubicBezTo>
                    <a:pt x="61" y="0"/>
                    <a:pt x="158" y="10"/>
                    <a:pt x="158" y="88"/>
                  </a:cubicBezTo>
                  <a:lnTo>
                    <a:pt x="158" y="207"/>
                  </a:lnTo>
                  <a:lnTo>
                    <a:pt x="128" y="2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52C18C97-C1FE-42DD-BEB1-13F3E036B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3877"/>
              <a:ext cx="46" cy="112"/>
            </a:xfrm>
            <a:custGeom>
              <a:avLst/>
              <a:gdLst>
                <a:gd name="T0" fmla="*/ 100 w 100"/>
                <a:gd name="T1" fmla="*/ 233 h 237"/>
                <a:gd name="T2" fmla="*/ 100 w 100"/>
                <a:gd name="T3" fmla="*/ 233 h 237"/>
                <a:gd name="T4" fmla="*/ 27 w 100"/>
                <a:gd name="T5" fmla="*/ 176 h 237"/>
                <a:gd name="T6" fmla="*/ 27 w 100"/>
                <a:gd name="T7" fmla="*/ 84 h 237"/>
                <a:gd name="T8" fmla="*/ 0 w 100"/>
                <a:gd name="T9" fmla="*/ 84 h 237"/>
                <a:gd name="T10" fmla="*/ 0 w 100"/>
                <a:gd name="T11" fmla="*/ 51 h 237"/>
                <a:gd name="T12" fmla="*/ 27 w 100"/>
                <a:gd name="T13" fmla="*/ 51 h 237"/>
                <a:gd name="T14" fmla="*/ 27 w 100"/>
                <a:gd name="T15" fmla="*/ 5 h 237"/>
                <a:gd name="T16" fmla="*/ 65 w 100"/>
                <a:gd name="T17" fmla="*/ 0 h 237"/>
                <a:gd name="T18" fmla="*/ 65 w 100"/>
                <a:gd name="T19" fmla="*/ 51 h 237"/>
                <a:gd name="T20" fmla="*/ 99 w 100"/>
                <a:gd name="T21" fmla="*/ 51 h 237"/>
                <a:gd name="T22" fmla="*/ 99 w 100"/>
                <a:gd name="T23" fmla="*/ 84 h 237"/>
                <a:gd name="T24" fmla="*/ 65 w 100"/>
                <a:gd name="T25" fmla="*/ 84 h 237"/>
                <a:gd name="T26" fmla="*/ 65 w 100"/>
                <a:gd name="T27" fmla="*/ 175 h 237"/>
                <a:gd name="T28" fmla="*/ 100 w 100"/>
                <a:gd name="T29" fmla="*/ 199 h 237"/>
                <a:gd name="T30" fmla="*/ 100 w 100"/>
                <a:gd name="T31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237">
                  <a:moveTo>
                    <a:pt x="100" y="233"/>
                  </a:moveTo>
                  <a:lnTo>
                    <a:pt x="100" y="233"/>
                  </a:lnTo>
                  <a:cubicBezTo>
                    <a:pt x="57" y="237"/>
                    <a:pt x="27" y="220"/>
                    <a:pt x="27" y="176"/>
                  </a:cubicBezTo>
                  <a:lnTo>
                    <a:pt x="27" y="84"/>
                  </a:lnTo>
                  <a:lnTo>
                    <a:pt x="0" y="84"/>
                  </a:lnTo>
                  <a:lnTo>
                    <a:pt x="0" y="51"/>
                  </a:lnTo>
                  <a:lnTo>
                    <a:pt x="27" y="51"/>
                  </a:lnTo>
                  <a:lnTo>
                    <a:pt x="27" y="5"/>
                  </a:lnTo>
                  <a:lnTo>
                    <a:pt x="65" y="0"/>
                  </a:lnTo>
                  <a:lnTo>
                    <a:pt x="65" y="51"/>
                  </a:lnTo>
                  <a:lnTo>
                    <a:pt x="99" y="51"/>
                  </a:lnTo>
                  <a:lnTo>
                    <a:pt x="99" y="84"/>
                  </a:lnTo>
                  <a:lnTo>
                    <a:pt x="65" y="84"/>
                  </a:lnTo>
                  <a:lnTo>
                    <a:pt x="65" y="175"/>
                  </a:lnTo>
                  <a:cubicBezTo>
                    <a:pt x="65" y="190"/>
                    <a:pt x="74" y="204"/>
                    <a:pt x="100" y="199"/>
                  </a:cubicBezTo>
                  <a:lnTo>
                    <a:pt x="100" y="2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0C624EB7-2D5D-449A-9EF0-F173AAE7D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" y="3899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9 h 189"/>
                <a:gd name="T16" fmla="*/ 93 w 191"/>
                <a:gd name="T17" fmla="*/ 189 h 189"/>
                <a:gd name="T18" fmla="*/ 0 w 191"/>
                <a:gd name="T19" fmla="*/ 95 h 189"/>
                <a:gd name="T20" fmla="*/ 93 w 191"/>
                <a:gd name="T21" fmla="*/ 1 h 189"/>
                <a:gd name="T22" fmla="*/ 180 w 191"/>
                <a:gd name="T23" fmla="*/ 112 h 189"/>
                <a:gd name="T24" fmla="*/ 40 w 191"/>
                <a:gd name="T25" fmla="*/ 112 h 189"/>
                <a:gd name="T26" fmla="*/ 93 w 191"/>
                <a:gd name="T27" fmla="*/ 155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8" y="35"/>
                    <a:pt x="92" y="35"/>
                  </a:cubicBezTo>
                  <a:cubicBezTo>
                    <a:pt x="65" y="35"/>
                    <a:pt x="41" y="52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9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3" y="1"/>
                    <a:pt x="93" y="1"/>
                  </a:cubicBezTo>
                  <a:cubicBezTo>
                    <a:pt x="154" y="0"/>
                    <a:pt x="191" y="54"/>
                    <a:pt x="180" y="112"/>
                  </a:cubicBezTo>
                  <a:lnTo>
                    <a:pt x="40" y="112"/>
                  </a:lnTo>
                  <a:cubicBezTo>
                    <a:pt x="44" y="134"/>
                    <a:pt x="63" y="155"/>
                    <a:pt x="93" y="155"/>
                  </a:cubicBezTo>
                  <a:cubicBezTo>
                    <a:pt x="109" y="155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77187D63-5A51-4E66-9B98-49619C651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" y="3967"/>
              <a:ext cx="21" cy="20"/>
            </a:xfrm>
            <a:custGeom>
              <a:avLst/>
              <a:gdLst>
                <a:gd name="T0" fmla="*/ 0 w 44"/>
                <a:gd name="T1" fmla="*/ 0 h 42"/>
                <a:gd name="T2" fmla="*/ 0 w 44"/>
                <a:gd name="T3" fmla="*/ 0 h 42"/>
                <a:gd name="T4" fmla="*/ 44 w 44"/>
                <a:gd name="T5" fmla="*/ 0 h 42"/>
                <a:gd name="T6" fmla="*/ 44 w 44"/>
                <a:gd name="T7" fmla="*/ 42 h 42"/>
                <a:gd name="T8" fmla="*/ 0 w 44"/>
                <a:gd name="T9" fmla="*/ 42 h 42"/>
                <a:gd name="T10" fmla="*/ 0 w 44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2">
                  <a:moveTo>
                    <a:pt x="0" y="0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42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B9A12-5DD3-4453-8406-1E6F4EE73F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803" y="4148138"/>
            <a:ext cx="11099027" cy="70956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5230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330934-FEDC-4183-BEB0-027D5724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0" y="2735358"/>
            <a:ext cx="11121286" cy="30933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Graphic 20">
            <a:extLst>
              <a:ext uri="{FF2B5EF4-FFF2-40B4-BE49-F238E27FC236}">
                <a16:creationId xmlns:a16="http://schemas.microsoft.com/office/drawing/2014/main" id="{BC45EDF0-80EB-4449-9910-968FCADA04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AC75DA-342A-47A1-813B-19385687E279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4E1FA7B-850D-4F12-9C0F-B3FCCDD54ABF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accent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290CA-DC20-4032-9341-28076350D2B1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accent1"/>
                </a:solidFill>
                <a:latin typeface="+mj-lt"/>
              </a:rPr>
              <a:t>www.luxoft.com</a:t>
            </a:r>
          </a:p>
        </p:txBody>
      </p:sp>
      <p:sp>
        <p:nvSpPr>
          <p:cNvPr id="14" name="Header" descr="Click to add header">
            <a:extLst>
              <a:ext uri="{FF2B5EF4-FFF2-40B4-BE49-F238E27FC236}">
                <a16:creationId xmlns:a16="http://schemas.microsoft.com/office/drawing/2014/main" id="{51CB9160-EDAC-47CE-8401-D26BDC67F76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8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17" y="615663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accent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139A64-1FAA-4CCD-AC2F-A6990DDD41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25" y="1518250"/>
            <a:ext cx="11110800" cy="4452338"/>
          </a:xfrm>
          <a:prstGeom prst="rect">
            <a:avLst/>
          </a:prstGeom>
        </p:spPr>
        <p:txBody>
          <a:bodyPr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 lang="en-US" sz="1200"/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"/>
              <a:tabLst/>
              <a:defRPr sz="950"/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150"/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Open Sans" panose="020B0606030504020204" pitchFamily="34" charset="0"/>
              <a:buChar char="-"/>
              <a:tabLst/>
              <a:defRPr sz="1000"/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000"/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51361-62C4-49E9-894A-ECE6EFC26C1E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accent1"/>
                </a:solidFill>
                <a:latin typeface="+mj-lt"/>
              </a:rPr>
              <a:t>www.luxoft.com</a:t>
            </a:r>
          </a:p>
        </p:txBody>
      </p:sp>
      <p:sp>
        <p:nvSpPr>
          <p:cNvPr id="17" name="Header" descr="Click to add header">
            <a:extLst>
              <a:ext uri="{FF2B5EF4-FFF2-40B4-BE49-F238E27FC236}">
                <a16:creationId xmlns:a16="http://schemas.microsoft.com/office/drawing/2014/main" id="{3275C444-6EA0-4D87-91C7-E2B7D0D607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20" name="Podtytuł 2">
            <a:extLst>
              <a:ext uri="{FF2B5EF4-FFF2-40B4-BE49-F238E27FC236}">
                <a16:creationId xmlns:a16="http://schemas.microsoft.com/office/drawing/2014/main" id="{ED862DCD-A680-4ECC-8C3D-36FD49B330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rgbClr val="003B77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E6D593B-9C32-48F9-B97C-F93FCE1F2B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9698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5031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139A64-1FAA-4CCD-AC2F-A6990DDD41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25" y="1518250"/>
            <a:ext cx="5358063" cy="4452338"/>
          </a:xfrm>
          <a:prstGeom prst="rect">
            <a:avLst/>
          </a:prstGeom>
        </p:spPr>
        <p:txBody>
          <a:bodyPr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 sz="1400"/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"/>
              <a:tabLst/>
              <a:defRPr sz="1400"/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200"/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Open Sans" panose="020B0606030504020204" pitchFamily="34" charset="0"/>
              <a:buChar char="-"/>
              <a:tabLst/>
              <a:defRPr sz="1100"/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100"/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7522E9D4-98A4-4F4E-A5B9-AB5393D2F6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4860" y="1518250"/>
            <a:ext cx="5358063" cy="4452338"/>
          </a:xfrm>
          <a:prstGeom prst="rect">
            <a:avLst/>
          </a:prstGeom>
        </p:spPr>
        <p:txBody>
          <a:bodyPr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 sz="1400"/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"/>
              <a:tabLst/>
              <a:defRPr sz="1400"/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200"/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Open Sans" panose="020B0606030504020204" pitchFamily="34" charset="0"/>
              <a:buChar char="-"/>
              <a:tabLst/>
              <a:defRPr sz="1100"/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100"/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81E6E52-E51D-44E8-883F-429D203716A1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accent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C5012-FF1A-43E3-AA74-08C751004407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accent1"/>
                </a:solidFill>
                <a:latin typeface="+mj-lt"/>
              </a:rPr>
              <a:t>www.luxoft.com</a:t>
            </a:r>
          </a:p>
        </p:txBody>
      </p:sp>
      <p:sp>
        <p:nvSpPr>
          <p:cNvPr id="21" name="Header" descr="Click to add header">
            <a:extLst>
              <a:ext uri="{FF2B5EF4-FFF2-40B4-BE49-F238E27FC236}">
                <a16:creationId xmlns:a16="http://schemas.microsoft.com/office/drawing/2014/main" id="{191CFBC5-8D70-4281-90E4-15C5AC2BE8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7" name="Podtytuł 2">
            <a:extLst>
              <a:ext uri="{FF2B5EF4-FFF2-40B4-BE49-F238E27FC236}">
                <a16:creationId xmlns:a16="http://schemas.microsoft.com/office/drawing/2014/main" id="{F6EF0223-D106-4E0C-BBC5-C04C9B9513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rgbClr val="003B77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8688C2A5-E1E4-49F5-AE2E-79C84219F3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68399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5031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139A64-1FAA-4CCD-AC2F-A6990DDD41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25" y="1518250"/>
            <a:ext cx="3483978" cy="4452338"/>
          </a:xfrm>
          <a:prstGeom prst="rect">
            <a:avLst/>
          </a:prstGeom>
        </p:spPr>
        <p:txBody>
          <a:bodyPr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 sz="1400"/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"/>
              <a:tabLst/>
              <a:defRPr sz="1400"/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200"/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Open Sans" panose="020B0606030504020204" pitchFamily="34" charset="0"/>
              <a:buChar char="-"/>
              <a:tabLst/>
              <a:defRPr sz="1100"/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100"/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0A72CE0A-08A7-4560-8D3A-5754E7DAA5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5535" y="1518250"/>
            <a:ext cx="3483978" cy="4452338"/>
          </a:xfrm>
          <a:prstGeom prst="rect">
            <a:avLst/>
          </a:prstGeom>
        </p:spPr>
        <p:txBody>
          <a:bodyPr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 sz="1400"/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"/>
              <a:tabLst/>
              <a:defRPr sz="1400"/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200"/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Open Sans" panose="020B0606030504020204" pitchFamily="34" charset="0"/>
              <a:buChar char="-"/>
              <a:tabLst/>
              <a:defRPr sz="1100"/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100"/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F96D74CA-1B86-4DD5-96A8-9D6135D358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8945" y="1518250"/>
            <a:ext cx="3483978" cy="4452338"/>
          </a:xfrm>
          <a:prstGeom prst="rect">
            <a:avLst/>
          </a:prstGeom>
        </p:spPr>
        <p:txBody>
          <a:bodyPr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 sz="1400"/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"/>
              <a:tabLst/>
              <a:defRPr sz="1400"/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200"/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Open Sans" panose="020B0606030504020204" pitchFamily="34" charset="0"/>
              <a:buChar char="-"/>
              <a:tabLst/>
              <a:defRPr sz="1100"/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100"/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26C360E-784E-4383-8D5C-CDE8C66DDD69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accent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981AFD-E658-4D99-8B95-13E2FC1FECAF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accent1"/>
                </a:solidFill>
                <a:latin typeface="+mj-lt"/>
              </a:rPr>
              <a:t>www.luxoft.com</a:t>
            </a:r>
          </a:p>
        </p:txBody>
      </p:sp>
      <p:sp>
        <p:nvSpPr>
          <p:cNvPr id="24" name="Header" descr="Click to add header">
            <a:extLst>
              <a:ext uri="{FF2B5EF4-FFF2-40B4-BE49-F238E27FC236}">
                <a16:creationId xmlns:a16="http://schemas.microsoft.com/office/drawing/2014/main" id="{46931259-C9B4-4426-9C1E-7DE0156178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21" name="Podtytuł 2">
            <a:extLst>
              <a:ext uri="{FF2B5EF4-FFF2-40B4-BE49-F238E27FC236}">
                <a16:creationId xmlns:a16="http://schemas.microsoft.com/office/drawing/2014/main" id="{3CC1BCA6-6C50-423F-B3DC-78D745367B2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rgbClr val="003B77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19B47C8-D34B-4D67-B100-8E614AD29B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67498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8CD830-42F3-4F51-842C-FF6C63385C7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139A64-1FAA-4CCD-AC2F-A6990DDD41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25" y="1358900"/>
            <a:ext cx="11110800" cy="4611688"/>
          </a:xfrm>
          <a:prstGeom prst="rect">
            <a:avLst/>
          </a:prstGeom>
        </p:spPr>
        <p:txBody>
          <a:bodyPr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"/>
              <a:tabLst/>
              <a:defRPr lang="en-US" sz="16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"/>
              <a:tabLst/>
              <a:defRPr sz="1400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"/>
              <a:tabLst/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Open Sans" panose="020B0606030504020204" pitchFamily="34" charset="0"/>
              <a:buChar char="-"/>
              <a:tabLst/>
              <a:defRPr sz="1100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"/>
              <a:tabLst/>
              <a:defRPr sz="1100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1E0E8-D458-4976-96BF-17DC1B16A3E3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9" name="Header" descr="Click to add header">
            <a:extLst>
              <a:ext uri="{FF2B5EF4-FFF2-40B4-BE49-F238E27FC236}">
                <a16:creationId xmlns:a16="http://schemas.microsoft.com/office/drawing/2014/main" id="{1C35F512-4B2E-4008-9F17-76ABD16A3B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31B71369-D06A-487D-B0F8-FE235D8A66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0C3943D-0471-4A8E-8E2E-4D75EBC3A8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5135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38CD830-42F3-4F51-842C-FF6C63385C7D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139A64-1FAA-4CCD-AC2F-A6990DDD41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25" y="1358900"/>
            <a:ext cx="11110800" cy="4611688"/>
          </a:xfrm>
          <a:prstGeom prst="rect">
            <a:avLst/>
          </a:prstGeom>
        </p:spPr>
        <p:txBody>
          <a:bodyPr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"/>
              <a:tabLst/>
              <a:defRPr lang="en-US" sz="1600" baseline="0">
                <a:solidFill>
                  <a:schemeClr val="bg1"/>
                </a:solidFill>
                <a:latin typeface="Open Sans" panose="020B0606030504020204" pitchFamily="34" charset="0"/>
              </a:defRPr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"/>
              <a:tabLst/>
              <a:defRPr sz="1400" baseline="0">
                <a:solidFill>
                  <a:schemeClr val="bg1"/>
                </a:solidFill>
                <a:latin typeface="Open Sans" panose="020B0606030504020204" pitchFamily="34" charset="0"/>
              </a:defRPr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"/>
              <a:tabLst/>
              <a:defRPr sz="1200" baseline="0">
                <a:solidFill>
                  <a:schemeClr val="bg1"/>
                </a:solidFill>
                <a:latin typeface="Open Sans" panose="020B0606030504020204" pitchFamily="34" charset="0"/>
              </a:defRPr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Open Sans" panose="020B0606030504020204" pitchFamily="34" charset="0"/>
              <a:buChar char="-"/>
              <a:tabLst/>
              <a:defRPr sz="1100" baseline="0">
                <a:solidFill>
                  <a:schemeClr val="bg1"/>
                </a:solidFill>
                <a:latin typeface="Open Sans" panose="020B0606030504020204" pitchFamily="34" charset="0"/>
              </a:defRPr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Tx/>
              <a:buFont typeface="Wingdings" panose="05000000000000000000" pitchFamily="2" charset="2"/>
              <a:buChar char=""/>
              <a:tabLst/>
              <a:defRPr sz="1100" baseline="0">
                <a:solidFill>
                  <a:schemeClr val="bg1"/>
                </a:solidFill>
                <a:latin typeface="Open Sans" panose="020B0606030504020204" pitchFamily="34" charset="0"/>
              </a:defRPr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A9019F-D491-48A9-B0C3-D28441FF9821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9" name="Header" descr="Click to add header">
            <a:extLst>
              <a:ext uri="{FF2B5EF4-FFF2-40B4-BE49-F238E27FC236}">
                <a16:creationId xmlns:a16="http://schemas.microsoft.com/office/drawing/2014/main" id="{11EEF447-07A5-4A7E-B054-01479A7D5A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7" name="Podtytuł 2">
            <a:extLst>
              <a:ext uri="{FF2B5EF4-FFF2-40B4-BE49-F238E27FC236}">
                <a16:creationId xmlns:a16="http://schemas.microsoft.com/office/drawing/2014/main" id="{8F3C352B-2B7A-4E42-8CFB-9BFDA9ACC2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FBE3FA8-E5C8-4BDC-8755-785CCDC4A0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06415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6C3C1-8D4C-4F83-9483-FDC35B3A8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3416"/>
            <a:ext cx="12191999" cy="6854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E8D392B-B8AF-4AEE-88E5-EB10E3607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25" y="1358900"/>
            <a:ext cx="11110800" cy="4611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BF3C8F-9CF5-4077-926A-CF909F4D33CF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9" name="Header" descr="Click to add header">
            <a:extLst>
              <a:ext uri="{FF2B5EF4-FFF2-40B4-BE49-F238E27FC236}">
                <a16:creationId xmlns:a16="http://schemas.microsoft.com/office/drawing/2014/main" id="{B12D2ABE-87A2-42A1-9978-785DA67584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8" name="Podtytuł 2">
            <a:extLst>
              <a:ext uri="{FF2B5EF4-FFF2-40B4-BE49-F238E27FC236}">
                <a16:creationId xmlns:a16="http://schemas.microsoft.com/office/drawing/2014/main" id="{05307151-C290-4725-9BF9-29C948E298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AE245BF-62DA-4F37-8F61-28980F447A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430474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C31DAD-17BA-4F0E-8E70-87C570636F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479"/>
            <a:ext cx="12191997" cy="685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B59D75AC-EF55-4D6A-AFD9-9390D0538C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25" y="1358900"/>
            <a:ext cx="11110800" cy="4611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DE9BB-393D-4153-82EE-958193C8BF5B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20" name="Header" descr="Click to add header">
            <a:extLst>
              <a:ext uri="{FF2B5EF4-FFF2-40B4-BE49-F238E27FC236}">
                <a16:creationId xmlns:a16="http://schemas.microsoft.com/office/drawing/2014/main" id="{5444518F-35DE-45C2-92DF-C3EC7DCF9A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8" name="Podtytuł 2">
            <a:extLst>
              <a:ext uri="{FF2B5EF4-FFF2-40B4-BE49-F238E27FC236}">
                <a16:creationId xmlns:a16="http://schemas.microsoft.com/office/drawing/2014/main" id="{3C9BC7F5-4467-47E5-A5DF-D336FFB72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02A69BB-3C53-4F8A-B34A-C3E28DB34E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2852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021D42A-16B6-42F1-BA05-A8F47666D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8"/>
            <a:ext cx="12192000" cy="685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0A557DB-92F5-4B19-84F2-7DD477B1E3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25" y="1358900"/>
            <a:ext cx="11110800" cy="4611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2B14F0-FFE6-45CC-BD15-6DD2EE8E2894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23" name="Header" descr="Click to add header">
            <a:extLst>
              <a:ext uri="{FF2B5EF4-FFF2-40B4-BE49-F238E27FC236}">
                <a16:creationId xmlns:a16="http://schemas.microsoft.com/office/drawing/2014/main" id="{947967CB-5B96-45A6-8A61-C46E152A53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2" name="Podtytuł 2">
            <a:extLst>
              <a:ext uri="{FF2B5EF4-FFF2-40B4-BE49-F238E27FC236}">
                <a16:creationId xmlns:a16="http://schemas.microsoft.com/office/drawing/2014/main" id="{DD2B223B-5EE2-43F9-80CA-E7B3BA0849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096FF1-8333-4317-89C1-212F19E4B6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71363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525B6E-7EE5-46A1-BB11-5E33E0300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1478"/>
            <a:ext cx="12192000" cy="685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82A573D-5061-4D30-A6D8-29A15DEBD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125" y="1358900"/>
            <a:ext cx="11110800" cy="46116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5AB77B-FCFC-4299-8B43-45CC2C4B96C0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20" name="Header" descr="Click to add header">
            <a:extLst>
              <a:ext uri="{FF2B5EF4-FFF2-40B4-BE49-F238E27FC236}">
                <a16:creationId xmlns:a16="http://schemas.microsoft.com/office/drawing/2014/main" id="{719034FC-6C98-4428-B6D3-FEC90FA666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8" name="Podtytuł 2">
            <a:extLst>
              <a:ext uri="{FF2B5EF4-FFF2-40B4-BE49-F238E27FC236}">
                <a16:creationId xmlns:a16="http://schemas.microsoft.com/office/drawing/2014/main" id="{A247099C-D01D-474E-8105-27D69A418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2884036-2AA8-4C93-90A5-E85A5F0594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2399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41E8E9-726F-4353-B097-A8118685B1A1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20">
            <a:extLst>
              <a:ext uri="{FF2B5EF4-FFF2-40B4-BE49-F238E27FC236}">
                <a16:creationId xmlns:a16="http://schemas.microsoft.com/office/drawing/2014/main" id="{8592D222-075D-44FC-AD90-77B7502555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2230" y="5481027"/>
            <a:ext cx="2080601" cy="104397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EF8123-56DE-42B7-AA73-ED5AB3B1035F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A79E048A-5690-41A0-AEA4-9AF37209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03" y="2735357"/>
            <a:ext cx="11099027" cy="1409606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defRPr sz="4400" b="0">
                <a:solidFill>
                  <a:schemeClr val="bg1"/>
                </a:solidFill>
                <a:latin typeface="+mj-lt"/>
                <a:ea typeface="Open Sans" panose="020B0706030804020204" pitchFamily="34" charset="0"/>
                <a:cs typeface="Open Sans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0B634A99-BEFA-4412-89F8-A8C8109783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3803" y="5678484"/>
            <a:ext cx="1254126" cy="654049"/>
            <a:chOff x="448" y="3577"/>
            <a:chExt cx="790" cy="412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77DC6EE-2DB4-46F6-A795-787594369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" y="3586"/>
              <a:ext cx="46" cy="111"/>
            </a:xfrm>
            <a:custGeom>
              <a:avLst/>
              <a:gdLst>
                <a:gd name="T0" fmla="*/ 99 w 99"/>
                <a:gd name="T1" fmla="*/ 233 h 237"/>
                <a:gd name="T2" fmla="*/ 99 w 99"/>
                <a:gd name="T3" fmla="*/ 233 h 237"/>
                <a:gd name="T4" fmla="*/ 27 w 99"/>
                <a:gd name="T5" fmla="*/ 176 h 237"/>
                <a:gd name="T6" fmla="*/ 27 w 99"/>
                <a:gd name="T7" fmla="*/ 84 h 237"/>
                <a:gd name="T8" fmla="*/ 0 w 99"/>
                <a:gd name="T9" fmla="*/ 84 h 237"/>
                <a:gd name="T10" fmla="*/ 0 w 99"/>
                <a:gd name="T11" fmla="*/ 51 h 237"/>
                <a:gd name="T12" fmla="*/ 27 w 99"/>
                <a:gd name="T13" fmla="*/ 51 h 237"/>
                <a:gd name="T14" fmla="*/ 27 w 99"/>
                <a:gd name="T15" fmla="*/ 4 h 237"/>
                <a:gd name="T16" fmla="*/ 64 w 99"/>
                <a:gd name="T17" fmla="*/ 0 h 237"/>
                <a:gd name="T18" fmla="*/ 64 w 99"/>
                <a:gd name="T19" fmla="*/ 51 h 237"/>
                <a:gd name="T20" fmla="*/ 98 w 99"/>
                <a:gd name="T21" fmla="*/ 51 h 237"/>
                <a:gd name="T22" fmla="*/ 98 w 99"/>
                <a:gd name="T23" fmla="*/ 84 h 237"/>
                <a:gd name="T24" fmla="*/ 64 w 99"/>
                <a:gd name="T25" fmla="*/ 84 h 237"/>
                <a:gd name="T26" fmla="*/ 64 w 99"/>
                <a:gd name="T27" fmla="*/ 175 h 237"/>
                <a:gd name="T28" fmla="*/ 99 w 99"/>
                <a:gd name="T29" fmla="*/ 199 h 237"/>
                <a:gd name="T30" fmla="*/ 99 w 99"/>
                <a:gd name="T31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237">
                  <a:moveTo>
                    <a:pt x="99" y="233"/>
                  </a:moveTo>
                  <a:lnTo>
                    <a:pt x="99" y="233"/>
                  </a:lnTo>
                  <a:cubicBezTo>
                    <a:pt x="57" y="237"/>
                    <a:pt x="27" y="220"/>
                    <a:pt x="27" y="176"/>
                  </a:cubicBezTo>
                  <a:lnTo>
                    <a:pt x="27" y="84"/>
                  </a:lnTo>
                  <a:lnTo>
                    <a:pt x="0" y="84"/>
                  </a:lnTo>
                  <a:lnTo>
                    <a:pt x="0" y="51"/>
                  </a:lnTo>
                  <a:lnTo>
                    <a:pt x="27" y="51"/>
                  </a:lnTo>
                  <a:lnTo>
                    <a:pt x="27" y="4"/>
                  </a:lnTo>
                  <a:lnTo>
                    <a:pt x="64" y="0"/>
                  </a:lnTo>
                  <a:lnTo>
                    <a:pt x="64" y="51"/>
                  </a:lnTo>
                  <a:lnTo>
                    <a:pt x="98" y="51"/>
                  </a:lnTo>
                  <a:lnTo>
                    <a:pt x="98" y="84"/>
                  </a:lnTo>
                  <a:lnTo>
                    <a:pt x="64" y="84"/>
                  </a:lnTo>
                  <a:lnTo>
                    <a:pt x="64" y="175"/>
                  </a:lnTo>
                  <a:cubicBezTo>
                    <a:pt x="64" y="190"/>
                    <a:pt x="73" y="203"/>
                    <a:pt x="99" y="199"/>
                  </a:cubicBezTo>
                  <a:lnTo>
                    <a:pt x="99" y="2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B9FA66C-4A44-4CC0-8656-388DBFC95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" y="3577"/>
              <a:ext cx="75" cy="117"/>
            </a:xfrm>
            <a:custGeom>
              <a:avLst/>
              <a:gdLst>
                <a:gd name="T0" fmla="*/ 39 w 164"/>
                <a:gd name="T1" fmla="*/ 0 h 251"/>
                <a:gd name="T2" fmla="*/ 39 w 164"/>
                <a:gd name="T3" fmla="*/ 0 h 251"/>
                <a:gd name="T4" fmla="*/ 39 w 164"/>
                <a:gd name="T5" fmla="*/ 83 h 251"/>
                <a:gd name="T6" fmla="*/ 83 w 164"/>
                <a:gd name="T7" fmla="*/ 67 h 251"/>
                <a:gd name="T8" fmla="*/ 164 w 164"/>
                <a:gd name="T9" fmla="*/ 145 h 251"/>
                <a:gd name="T10" fmla="*/ 164 w 164"/>
                <a:gd name="T11" fmla="*/ 251 h 251"/>
                <a:gd name="T12" fmla="*/ 125 w 164"/>
                <a:gd name="T13" fmla="*/ 251 h 251"/>
                <a:gd name="T14" fmla="*/ 125 w 164"/>
                <a:gd name="T15" fmla="*/ 145 h 251"/>
                <a:gd name="T16" fmla="*/ 77 w 164"/>
                <a:gd name="T17" fmla="*/ 101 h 251"/>
                <a:gd name="T18" fmla="*/ 39 w 164"/>
                <a:gd name="T19" fmla="*/ 113 h 251"/>
                <a:gd name="T20" fmla="*/ 39 w 164"/>
                <a:gd name="T21" fmla="*/ 251 h 251"/>
                <a:gd name="T22" fmla="*/ 0 w 164"/>
                <a:gd name="T23" fmla="*/ 251 h 251"/>
                <a:gd name="T24" fmla="*/ 0 w 164"/>
                <a:gd name="T25" fmla="*/ 0 h 251"/>
                <a:gd name="T26" fmla="*/ 39 w 164"/>
                <a:gd name="T2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251">
                  <a:moveTo>
                    <a:pt x="39" y="0"/>
                  </a:moveTo>
                  <a:lnTo>
                    <a:pt x="39" y="0"/>
                  </a:lnTo>
                  <a:lnTo>
                    <a:pt x="39" y="83"/>
                  </a:lnTo>
                  <a:cubicBezTo>
                    <a:pt x="53" y="71"/>
                    <a:pt x="71" y="67"/>
                    <a:pt x="83" y="67"/>
                  </a:cubicBezTo>
                  <a:cubicBezTo>
                    <a:pt x="129" y="67"/>
                    <a:pt x="164" y="95"/>
                    <a:pt x="164" y="145"/>
                  </a:cubicBezTo>
                  <a:lnTo>
                    <a:pt x="164" y="251"/>
                  </a:lnTo>
                  <a:lnTo>
                    <a:pt x="125" y="251"/>
                  </a:lnTo>
                  <a:lnTo>
                    <a:pt x="125" y="145"/>
                  </a:lnTo>
                  <a:cubicBezTo>
                    <a:pt x="125" y="117"/>
                    <a:pt x="103" y="102"/>
                    <a:pt x="77" y="101"/>
                  </a:cubicBezTo>
                  <a:cubicBezTo>
                    <a:pt x="65" y="101"/>
                    <a:pt x="51" y="106"/>
                    <a:pt x="39" y="113"/>
                  </a:cubicBezTo>
                  <a:lnTo>
                    <a:pt x="39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96F1B720-2886-4D4A-BA96-3D4ECC411A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" y="3577"/>
              <a:ext cx="18" cy="117"/>
            </a:xfrm>
            <a:custGeom>
              <a:avLst/>
              <a:gdLst>
                <a:gd name="T0" fmla="*/ 40 w 40"/>
                <a:gd name="T1" fmla="*/ 251 h 251"/>
                <a:gd name="T2" fmla="*/ 40 w 40"/>
                <a:gd name="T3" fmla="*/ 251 h 251"/>
                <a:gd name="T4" fmla="*/ 1 w 40"/>
                <a:gd name="T5" fmla="*/ 251 h 251"/>
                <a:gd name="T6" fmla="*/ 1 w 40"/>
                <a:gd name="T7" fmla="*/ 70 h 251"/>
                <a:gd name="T8" fmla="*/ 40 w 40"/>
                <a:gd name="T9" fmla="*/ 70 h 251"/>
                <a:gd name="T10" fmla="*/ 40 w 40"/>
                <a:gd name="T11" fmla="*/ 251 h 251"/>
                <a:gd name="T12" fmla="*/ 0 w 40"/>
                <a:gd name="T13" fmla="*/ 0 h 251"/>
                <a:gd name="T14" fmla="*/ 0 w 40"/>
                <a:gd name="T15" fmla="*/ 0 h 251"/>
                <a:gd name="T16" fmla="*/ 40 w 40"/>
                <a:gd name="T17" fmla="*/ 0 h 251"/>
                <a:gd name="T18" fmla="*/ 40 w 40"/>
                <a:gd name="T19" fmla="*/ 42 h 251"/>
                <a:gd name="T20" fmla="*/ 0 w 40"/>
                <a:gd name="T21" fmla="*/ 42 h 251"/>
                <a:gd name="T22" fmla="*/ 0 w 40"/>
                <a:gd name="T2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51">
                  <a:moveTo>
                    <a:pt x="40" y="251"/>
                  </a:moveTo>
                  <a:lnTo>
                    <a:pt x="40" y="251"/>
                  </a:lnTo>
                  <a:lnTo>
                    <a:pt x="1" y="251"/>
                  </a:lnTo>
                  <a:lnTo>
                    <a:pt x="1" y="70"/>
                  </a:lnTo>
                  <a:lnTo>
                    <a:pt x="40" y="70"/>
                  </a:lnTo>
                  <a:lnTo>
                    <a:pt x="40" y="2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42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93D4455-0567-4A9A-B060-FA6144CCA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" y="3608"/>
              <a:ext cx="76" cy="86"/>
            </a:xfrm>
            <a:custGeom>
              <a:avLst/>
              <a:gdLst>
                <a:gd name="T0" fmla="*/ 32 w 165"/>
                <a:gd name="T1" fmla="*/ 3 h 184"/>
                <a:gd name="T2" fmla="*/ 32 w 165"/>
                <a:gd name="T3" fmla="*/ 3 h 184"/>
                <a:gd name="T4" fmla="*/ 37 w 165"/>
                <a:gd name="T5" fmla="*/ 25 h 184"/>
                <a:gd name="T6" fmla="*/ 83 w 165"/>
                <a:gd name="T7" fmla="*/ 0 h 184"/>
                <a:gd name="T8" fmla="*/ 165 w 165"/>
                <a:gd name="T9" fmla="*/ 79 h 184"/>
                <a:gd name="T10" fmla="*/ 165 w 165"/>
                <a:gd name="T11" fmla="*/ 184 h 184"/>
                <a:gd name="T12" fmla="*/ 126 w 165"/>
                <a:gd name="T13" fmla="*/ 184 h 184"/>
                <a:gd name="T14" fmla="*/ 126 w 165"/>
                <a:gd name="T15" fmla="*/ 79 h 184"/>
                <a:gd name="T16" fmla="*/ 39 w 165"/>
                <a:gd name="T17" fmla="*/ 54 h 184"/>
                <a:gd name="T18" fmla="*/ 39 w 165"/>
                <a:gd name="T19" fmla="*/ 184 h 184"/>
                <a:gd name="T20" fmla="*/ 0 w 165"/>
                <a:gd name="T21" fmla="*/ 184 h 184"/>
                <a:gd name="T22" fmla="*/ 0 w 165"/>
                <a:gd name="T23" fmla="*/ 3 h 184"/>
                <a:gd name="T24" fmla="*/ 32 w 165"/>
                <a:gd name="T25" fmla="*/ 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184">
                  <a:moveTo>
                    <a:pt x="32" y="3"/>
                  </a:moveTo>
                  <a:lnTo>
                    <a:pt x="32" y="3"/>
                  </a:lnTo>
                  <a:lnTo>
                    <a:pt x="37" y="25"/>
                  </a:lnTo>
                  <a:cubicBezTo>
                    <a:pt x="49" y="7"/>
                    <a:pt x="71" y="0"/>
                    <a:pt x="83" y="0"/>
                  </a:cubicBezTo>
                  <a:cubicBezTo>
                    <a:pt x="134" y="0"/>
                    <a:pt x="165" y="28"/>
                    <a:pt x="165" y="79"/>
                  </a:cubicBezTo>
                  <a:lnTo>
                    <a:pt x="165" y="184"/>
                  </a:lnTo>
                  <a:lnTo>
                    <a:pt x="126" y="184"/>
                  </a:lnTo>
                  <a:lnTo>
                    <a:pt x="126" y="79"/>
                  </a:lnTo>
                  <a:cubicBezTo>
                    <a:pt x="126" y="33"/>
                    <a:pt x="68" y="19"/>
                    <a:pt x="39" y="54"/>
                  </a:cubicBezTo>
                  <a:lnTo>
                    <a:pt x="39" y="184"/>
                  </a:lnTo>
                  <a:lnTo>
                    <a:pt x="0" y="184"/>
                  </a:lnTo>
                  <a:lnTo>
                    <a:pt x="0" y="3"/>
                  </a:lnTo>
                  <a:lnTo>
                    <a:pt x="32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B48982E-5315-4B27-815F-2F46803066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" y="3577"/>
              <a:ext cx="76" cy="117"/>
            </a:xfrm>
            <a:custGeom>
              <a:avLst/>
              <a:gdLst>
                <a:gd name="T0" fmla="*/ 38 w 166"/>
                <a:gd name="T1" fmla="*/ 148 h 251"/>
                <a:gd name="T2" fmla="*/ 38 w 166"/>
                <a:gd name="T3" fmla="*/ 148 h 251"/>
                <a:gd name="T4" fmla="*/ 116 w 166"/>
                <a:gd name="T5" fmla="*/ 70 h 251"/>
                <a:gd name="T6" fmla="*/ 163 w 166"/>
                <a:gd name="T7" fmla="*/ 70 h 251"/>
                <a:gd name="T8" fmla="*/ 83 w 166"/>
                <a:gd name="T9" fmla="*/ 149 h 251"/>
                <a:gd name="T10" fmla="*/ 166 w 166"/>
                <a:gd name="T11" fmla="*/ 251 h 251"/>
                <a:gd name="T12" fmla="*/ 121 w 166"/>
                <a:gd name="T13" fmla="*/ 251 h 251"/>
                <a:gd name="T14" fmla="*/ 38 w 166"/>
                <a:gd name="T15" fmla="*/ 148 h 251"/>
                <a:gd name="T16" fmla="*/ 38 w 166"/>
                <a:gd name="T17" fmla="*/ 251 h 251"/>
                <a:gd name="T18" fmla="*/ 38 w 166"/>
                <a:gd name="T19" fmla="*/ 251 h 251"/>
                <a:gd name="T20" fmla="*/ 0 w 166"/>
                <a:gd name="T21" fmla="*/ 251 h 251"/>
                <a:gd name="T22" fmla="*/ 0 w 166"/>
                <a:gd name="T23" fmla="*/ 0 h 251"/>
                <a:gd name="T24" fmla="*/ 38 w 166"/>
                <a:gd name="T25" fmla="*/ 0 h 251"/>
                <a:gd name="T26" fmla="*/ 38 w 166"/>
                <a:gd name="T2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251">
                  <a:moveTo>
                    <a:pt x="38" y="148"/>
                  </a:moveTo>
                  <a:lnTo>
                    <a:pt x="38" y="148"/>
                  </a:lnTo>
                  <a:lnTo>
                    <a:pt x="116" y="70"/>
                  </a:lnTo>
                  <a:lnTo>
                    <a:pt x="163" y="70"/>
                  </a:lnTo>
                  <a:lnTo>
                    <a:pt x="83" y="149"/>
                  </a:lnTo>
                  <a:lnTo>
                    <a:pt x="166" y="251"/>
                  </a:lnTo>
                  <a:lnTo>
                    <a:pt x="121" y="251"/>
                  </a:lnTo>
                  <a:lnTo>
                    <a:pt x="38" y="148"/>
                  </a:lnTo>
                  <a:close/>
                  <a:moveTo>
                    <a:pt x="38" y="251"/>
                  </a:moveTo>
                  <a:lnTo>
                    <a:pt x="38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2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69EE9DC-ECE0-4135-9E5B-302A7A920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3675"/>
              <a:ext cx="20" cy="20"/>
            </a:xfrm>
            <a:custGeom>
              <a:avLst/>
              <a:gdLst>
                <a:gd name="T0" fmla="*/ 0 w 43"/>
                <a:gd name="T1" fmla="*/ 0 h 43"/>
                <a:gd name="T2" fmla="*/ 0 w 43"/>
                <a:gd name="T3" fmla="*/ 0 h 43"/>
                <a:gd name="T4" fmla="*/ 43 w 43"/>
                <a:gd name="T5" fmla="*/ 0 h 43"/>
                <a:gd name="T6" fmla="*/ 43 w 43"/>
                <a:gd name="T7" fmla="*/ 43 h 43"/>
                <a:gd name="T8" fmla="*/ 0 w 43"/>
                <a:gd name="T9" fmla="*/ 43 h 43"/>
                <a:gd name="T10" fmla="*/ 0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11C4C9E-4F4B-4D5B-8DC9-455686915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" y="3754"/>
              <a:ext cx="75" cy="88"/>
            </a:xfrm>
            <a:custGeom>
              <a:avLst/>
              <a:gdLst>
                <a:gd name="T0" fmla="*/ 140 w 163"/>
                <a:gd name="T1" fmla="*/ 54 h 189"/>
                <a:gd name="T2" fmla="*/ 140 w 163"/>
                <a:gd name="T3" fmla="*/ 54 h 189"/>
                <a:gd name="T4" fmla="*/ 93 w 163"/>
                <a:gd name="T5" fmla="*/ 36 h 189"/>
                <a:gd name="T6" fmla="*/ 38 w 163"/>
                <a:gd name="T7" fmla="*/ 96 h 189"/>
                <a:gd name="T8" fmla="*/ 94 w 163"/>
                <a:gd name="T9" fmla="*/ 154 h 189"/>
                <a:gd name="T10" fmla="*/ 141 w 163"/>
                <a:gd name="T11" fmla="*/ 135 h 189"/>
                <a:gd name="T12" fmla="*/ 163 w 163"/>
                <a:gd name="T13" fmla="*/ 159 h 189"/>
                <a:gd name="T14" fmla="*/ 94 w 163"/>
                <a:gd name="T15" fmla="*/ 189 h 189"/>
                <a:gd name="T16" fmla="*/ 0 w 163"/>
                <a:gd name="T17" fmla="*/ 95 h 189"/>
                <a:gd name="T18" fmla="*/ 94 w 163"/>
                <a:gd name="T19" fmla="*/ 0 h 189"/>
                <a:gd name="T20" fmla="*/ 162 w 163"/>
                <a:gd name="T21" fmla="*/ 30 h 189"/>
                <a:gd name="T22" fmla="*/ 140 w 163"/>
                <a:gd name="T23" fmla="*/ 5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9">
                  <a:moveTo>
                    <a:pt x="140" y="54"/>
                  </a:moveTo>
                  <a:lnTo>
                    <a:pt x="140" y="54"/>
                  </a:lnTo>
                  <a:cubicBezTo>
                    <a:pt x="125" y="40"/>
                    <a:pt x="109" y="36"/>
                    <a:pt x="93" y="36"/>
                  </a:cubicBezTo>
                  <a:cubicBezTo>
                    <a:pt x="66" y="36"/>
                    <a:pt x="39" y="56"/>
                    <a:pt x="38" y="96"/>
                  </a:cubicBezTo>
                  <a:cubicBezTo>
                    <a:pt x="38" y="127"/>
                    <a:pt x="58" y="154"/>
                    <a:pt x="94" y="154"/>
                  </a:cubicBezTo>
                  <a:cubicBezTo>
                    <a:pt x="111" y="154"/>
                    <a:pt x="124" y="150"/>
                    <a:pt x="141" y="135"/>
                  </a:cubicBezTo>
                  <a:lnTo>
                    <a:pt x="163" y="159"/>
                  </a:lnTo>
                  <a:cubicBezTo>
                    <a:pt x="144" y="178"/>
                    <a:pt x="119" y="189"/>
                    <a:pt x="94" y="189"/>
                  </a:cubicBezTo>
                  <a:cubicBezTo>
                    <a:pt x="32" y="189"/>
                    <a:pt x="0" y="144"/>
                    <a:pt x="0" y="95"/>
                  </a:cubicBezTo>
                  <a:cubicBezTo>
                    <a:pt x="0" y="45"/>
                    <a:pt x="33" y="1"/>
                    <a:pt x="94" y="0"/>
                  </a:cubicBezTo>
                  <a:cubicBezTo>
                    <a:pt x="119" y="0"/>
                    <a:pt x="141" y="10"/>
                    <a:pt x="162" y="30"/>
                  </a:cubicBezTo>
                  <a:lnTo>
                    <a:pt x="140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47C1DDD-822F-4DC4-A637-14CE95BBC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3753"/>
              <a:ext cx="55" cy="87"/>
            </a:xfrm>
            <a:custGeom>
              <a:avLst/>
              <a:gdLst>
                <a:gd name="T0" fmla="*/ 32 w 120"/>
                <a:gd name="T1" fmla="*/ 5 h 186"/>
                <a:gd name="T2" fmla="*/ 32 w 120"/>
                <a:gd name="T3" fmla="*/ 5 h 186"/>
                <a:gd name="T4" fmla="*/ 36 w 120"/>
                <a:gd name="T5" fmla="*/ 24 h 186"/>
                <a:gd name="T6" fmla="*/ 79 w 120"/>
                <a:gd name="T7" fmla="*/ 0 h 186"/>
                <a:gd name="T8" fmla="*/ 120 w 120"/>
                <a:gd name="T9" fmla="*/ 12 h 186"/>
                <a:gd name="T10" fmla="*/ 104 w 120"/>
                <a:gd name="T11" fmla="*/ 43 h 186"/>
                <a:gd name="T12" fmla="*/ 38 w 120"/>
                <a:gd name="T13" fmla="*/ 73 h 186"/>
                <a:gd name="T14" fmla="*/ 38 w 120"/>
                <a:gd name="T15" fmla="*/ 186 h 186"/>
                <a:gd name="T16" fmla="*/ 0 w 120"/>
                <a:gd name="T17" fmla="*/ 186 h 186"/>
                <a:gd name="T18" fmla="*/ 0 w 120"/>
                <a:gd name="T19" fmla="*/ 5 h 186"/>
                <a:gd name="T20" fmla="*/ 32 w 120"/>
                <a:gd name="T21" fmla="*/ 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186">
                  <a:moveTo>
                    <a:pt x="32" y="5"/>
                  </a:moveTo>
                  <a:lnTo>
                    <a:pt x="32" y="5"/>
                  </a:lnTo>
                  <a:lnTo>
                    <a:pt x="36" y="24"/>
                  </a:lnTo>
                  <a:cubicBezTo>
                    <a:pt x="47" y="3"/>
                    <a:pt x="67" y="1"/>
                    <a:pt x="79" y="0"/>
                  </a:cubicBezTo>
                  <a:cubicBezTo>
                    <a:pt x="91" y="0"/>
                    <a:pt x="108" y="4"/>
                    <a:pt x="120" y="12"/>
                  </a:cubicBezTo>
                  <a:lnTo>
                    <a:pt x="104" y="43"/>
                  </a:lnTo>
                  <a:cubicBezTo>
                    <a:pt x="76" y="26"/>
                    <a:pt x="38" y="37"/>
                    <a:pt x="38" y="73"/>
                  </a:cubicBezTo>
                  <a:lnTo>
                    <a:pt x="38" y="186"/>
                  </a:lnTo>
                  <a:lnTo>
                    <a:pt x="0" y="186"/>
                  </a:lnTo>
                  <a:lnTo>
                    <a:pt x="0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2058A415-5D7B-4799-B8DB-30C98CCE6C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" y="3753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8 h 189"/>
                <a:gd name="T16" fmla="*/ 93 w 191"/>
                <a:gd name="T17" fmla="*/ 189 h 189"/>
                <a:gd name="T18" fmla="*/ 0 w 191"/>
                <a:gd name="T19" fmla="*/ 95 h 189"/>
                <a:gd name="T20" fmla="*/ 92 w 191"/>
                <a:gd name="T21" fmla="*/ 1 h 189"/>
                <a:gd name="T22" fmla="*/ 180 w 191"/>
                <a:gd name="T23" fmla="*/ 112 h 189"/>
                <a:gd name="T24" fmla="*/ 39 w 191"/>
                <a:gd name="T25" fmla="*/ 112 h 189"/>
                <a:gd name="T26" fmla="*/ 93 w 191"/>
                <a:gd name="T27" fmla="*/ 154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7" y="35"/>
                    <a:pt x="92" y="35"/>
                  </a:cubicBezTo>
                  <a:cubicBezTo>
                    <a:pt x="65" y="35"/>
                    <a:pt x="41" y="51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8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2" y="1"/>
                    <a:pt x="92" y="1"/>
                  </a:cubicBezTo>
                  <a:cubicBezTo>
                    <a:pt x="153" y="0"/>
                    <a:pt x="191" y="54"/>
                    <a:pt x="180" y="112"/>
                  </a:cubicBezTo>
                  <a:lnTo>
                    <a:pt x="39" y="112"/>
                  </a:lnTo>
                  <a:cubicBezTo>
                    <a:pt x="43" y="134"/>
                    <a:pt x="62" y="154"/>
                    <a:pt x="93" y="154"/>
                  </a:cubicBezTo>
                  <a:cubicBezTo>
                    <a:pt x="109" y="154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5BF196B1-A93D-4581-8C95-1481DD16BB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" y="3744"/>
              <a:ext cx="73" cy="98"/>
            </a:xfrm>
            <a:custGeom>
              <a:avLst/>
              <a:gdLst>
                <a:gd name="T0" fmla="*/ 121 w 158"/>
                <a:gd name="T1" fmla="*/ 158 h 209"/>
                <a:gd name="T2" fmla="*/ 121 w 158"/>
                <a:gd name="T3" fmla="*/ 158 h 209"/>
                <a:gd name="T4" fmla="*/ 121 w 158"/>
                <a:gd name="T5" fmla="*/ 127 h 209"/>
                <a:gd name="T6" fmla="*/ 84 w 158"/>
                <a:gd name="T7" fmla="*/ 115 h 209"/>
                <a:gd name="T8" fmla="*/ 37 w 158"/>
                <a:gd name="T9" fmla="*/ 146 h 209"/>
                <a:gd name="T10" fmla="*/ 80 w 158"/>
                <a:gd name="T11" fmla="*/ 176 h 209"/>
                <a:gd name="T12" fmla="*/ 121 w 158"/>
                <a:gd name="T13" fmla="*/ 158 h 209"/>
                <a:gd name="T14" fmla="*/ 128 w 158"/>
                <a:gd name="T15" fmla="*/ 206 h 209"/>
                <a:gd name="T16" fmla="*/ 128 w 158"/>
                <a:gd name="T17" fmla="*/ 206 h 209"/>
                <a:gd name="T18" fmla="*/ 122 w 158"/>
                <a:gd name="T19" fmla="*/ 185 h 209"/>
                <a:gd name="T20" fmla="*/ 70 w 158"/>
                <a:gd name="T21" fmla="*/ 209 h 209"/>
                <a:gd name="T22" fmla="*/ 0 w 158"/>
                <a:gd name="T23" fmla="*/ 146 h 209"/>
                <a:gd name="T24" fmla="*/ 83 w 158"/>
                <a:gd name="T25" fmla="*/ 85 h 209"/>
                <a:gd name="T26" fmla="*/ 121 w 158"/>
                <a:gd name="T27" fmla="*/ 95 h 209"/>
                <a:gd name="T28" fmla="*/ 121 w 158"/>
                <a:gd name="T29" fmla="*/ 88 h 209"/>
                <a:gd name="T30" fmla="*/ 77 w 158"/>
                <a:gd name="T31" fmla="*/ 52 h 209"/>
                <a:gd name="T32" fmla="*/ 27 w 158"/>
                <a:gd name="T33" fmla="*/ 67 h 209"/>
                <a:gd name="T34" fmla="*/ 11 w 158"/>
                <a:gd name="T35" fmla="*/ 42 h 209"/>
                <a:gd name="T36" fmla="*/ 158 w 158"/>
                <a:gd name="T37" fmla="*/ 88 h 209"/>
                <a:gd name="T38" fmla="*/ 158 w 158"/>
                <a:gd name="T39" fmla="*/ 206 h 209"/>
                <a:gd name="T40" fmla="*/ 128 w 158"/>
                <a:gd name="T41" fmla="*/ 20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209">
                  <a:moveTo>
                    <a:pt x="121" y="158"/>
                  </a:moveTo>
                  <a:lnTo>
                    <a:pt x="121" y="158"/>
                  </a:lnTo>
                  <a:lnTo>
                    <a:pt x="121" y="127"/>
                  </a:lnTo>
                  <a:cubicBezTo>
                    <a:pt x="112" y="119"/>
                    <a:pt x="98" y="115"/>
                    <a:pt x="84" y="115"/>
                  </a:cubicBezTo>
                  <a:cubicBezTo>
                    <a:pt x="60" y="114"/>
                    <a:pt x="37" y="123"/>
                    <a:pt x="37" y="146"/>
                  </a:cubicBezTo>
                  <a:cubicBezTo>
                    <a:pt x="37" y="166"/>
                    <a:pt x="49" y="176"/>
                    <a:pt x="80" y="176"/>
                  </a:cubicBezTo>
                  <a:cubicBezTo>
                    <a:pt x="94" y="176"/>
                    <a:pt x="112" y="168"/>
                    <a:pt x="121" y="158"/>
                  </a:cubicBezTo>
                  <a:close/>
                  <a:moveTo>
                    <a:pt x="128" y="206"/>
                  </a:moveTo>
                  <a:lnTo>
                    <a:pt x="128" y="206"/>
                  </a:lnTo>
                  <a:lnTo>
                    <a:pt x="122" y="185"/>
                  </a:lnTo>
                  <a:cubicBezTo>
                    <a:pt x="109" y="205"/>
                    <a:pt x="91" y="209"/>
                    <a:pt x="70" y="209"/>
                  </a:cubicBezTo>
                  <a:cubicBezTo>
                    <a:pt x="22" y="209"/>
                    <a:pt x="0" y="177"/>
                    <a:pt x="0" y="146"/>
                  </a:cubicBezTo>
                  <a:cubicBezTo>
                    <a:pt x="0" y="112"/>
                    <a:pt x="27" y="82"/>
                    <a:pt x="83" y="85"/>
                  </a:cubicBezTo>
                  <a:cubicBezTo>
                    <a:pt x="95" y="85"/>
                    <a:pt x="113" y="88"/>
                    <a:pt x="121" y="95"/>
                  </a:cubicBezTo>
                  <a:lnTo>
                    <a:pt x="121" y="88"/>
                  </a:lnTo>
                  <a:cubicBezTo>
                    <a:pt x="121" y="59"/>
                    <a:pt x="98" y="51"/>
                    <a:pt x="77" y="52"/>
                  </a:cubicBezTo>
                  <a:cubicBezTo>
                    <a:pt x="57" y="52"/>
                    <a:pt x="42" y="58"/>
                    <a:pt x="27" y="67"/>
                  </a:cubicBezTo>
                  <a:lnTo>
                    <a:pt x="11" y="42"/>
                  </a:lnTo>
                  <a:cubicBezTo>
                    <a:pt x="61" y="0"/>
                    <a:pt x="158" y="10"/>
                    <a:pt x="158" y="88"/>
                  </a:cubicBezTo>
                  <a:lnTo>
                    <a:pt x="158" y="206"/>
                  </a:lnTo>
                  <a:lnTo>
                    <a:pt x="128" y="2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7B25B3A-3C8E-43AC-9A01-238FCCC87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3731"/>
              <a:ext cx="46" cy="112"/>
            </a:xfrm>
            <a:custGeom>
              <a:avLst/>
              <a:gdLst>
                <a:gd name="T0" fmla="*/ 100 w 100"/>
                <a:gd name="T1" fmla="*/ 233 h 237"/>
                <a:gd name="T2" fmla="*/ 100 w 100"/>
                <a:gd name="T3" fmla="*/ 233 h 237"/>
                <a:gd name="T4" fmla="*/ 27 w 100"/>
                <a:gd name="T5" fmla="*/ 176 h 237"/>
                <a:gd name="T6" fmla="*/ 27 w 100"/>
                <a:gd name="T7" fmla="*/ 84 h 237"/>
                <a:gd name="T8" fmla="*/ 0 w 100"/>
                <a:gd name="T9" fmla="*/ 84 h 237"/>
                <a:gd name="T10" fmla="*/ 0 w 100"/>
                <a:gd name="T11" fmla="*/ 51 h 237"/>
                <a:gd name="T12" fmla="*/ 27 w 100"/>
                <a:gd name="T13" fmla="*/ 51 h 237"/>
                <a:gd name="T14" fmla="*/ 27 w 100"/>
                <a:gd name="T15" fmla="*/ 5 h 237"/>
                <a:gd name="T16" fmla="*/ 65 w 100"/>
                <a:gd name="T17" fmla="*/ 0 h 237"/>
                <a:gd name="T18" fmla="*/ 65 w 100"/>
                <a:gd name="T19" fmla="*/ 51 h 237"/>
                <a:gd name="T20" fmla="*/ 99 w 100"/>
                <a:gd name="T21" fmla="*/ 51 h 237"/>
                <a:gd name="T22" fmla="*/ 99 w 100"/>
                <a:gd name="T23" fmla="*/ 84 h 237"/>
                <a:gd name="T24" fmla="*/ 65 w 100"/>
                <a:gd name="T25" fmla="*/ 84 h 237"/>
                <a:gd name="T26" fmla="*/ 65 w 100"/>
                <a:gd name="T27" fmla="*/ 175 h 237"/>
                <a:gd name="T28" fmla="*/ 100 w 100"/>
                <a:gd name="T29" fmla="*/ 199 h 237"/>
                <a:gd name="T30" fmla="*/ 100 w 100"/>
                <a:gd name="T31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237">
                  <a:moveTo>
                    <a:pt x="100" y="233"/>
                  </a:moveTo>
                  <a:lnTo>
                    <a:pt x="100" y="233"/>
                  </a:lnTo>
                  <a:cubicBezTo>
                    <a:pt x="57" y="237"/>
                    <a:pt x="27" y="220"/>
                    <a:pt x="27" y="176"/>
                  </a:cubicBezTo>
                  <a:lnTo>
                    <a:pt x="27" y="84"/>
                  </a:lnTo>
                  <a:lnTo>
                    <a:pt x="0" y="84"/>
                  </a:lnTo>
                  <a:lnTo>
                    <a:pt x="0" y="51"/>
                  </a:lnTo>
                  <a:lnTo>
                    <a:pt x="27" y="51"/>
                  </a:lnTo>
                  <a:lnTo>
                    <a:pt x="27" y="5"/>
                  </a:lnTo>
                  <a:lnTo>
                    <a:pt x="65" y="0"/>
                  </a:lnTo>
                  <a:lnTo>
                    <a:pt x="65" y="51"/>
                  </a:lnTo>
                  <a:lnTo>
                    <a:pt x="99" y="51"/>
                  </a:lnTo>
                  <a:lnTo>
                    <a:pt x="99" y="84"/>
                  </a:lnTo>
                  <a:lnTo>
                    <a:pt x="65" y="84"/>
                  </a:lnTo>
                  <a:lnTo>
                    <a:pt x="65" y="175"/>
                  </a:lnTo>
                  <a:cubicBezTo>
                    <a:pt x="65" y="190"/>
                    <a:pt x="74" y="203"/>
                    <a:pt x="100" y="199"/>
                  </a:cubicBezTo>
                  <a:lnTo>
                    <a:pt x="100" y="2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286DC1C-BF0D-4DCC-AE85-3E435B33BB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" y="3753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8 h 189"/>
                <a:gd name="T16" fmla="*/ 93 w 191"/>
                <a:gd name="T17" fmla="*/ 189 h 189"/>
                <a:gd name="T18" fmla="*/ 0 w 191"/>
                <a:gd name="T19" fmla="*/ 95 h 189"/>
                <a:gd name="T20" fmla="*/ 93 w 191"/>
                <a:gd name="T21" fmla="*/ 1 h 189"/>
                <a:gd name="T22" fmla="*/ 180 w 191"/>
                <a:gd name="T23" fmla="*/ 112 h 189"/>
                <a:gd name="T24" fmla="*/ 39 w 191"/>
                <a:gd name="T25" fmla="*/ 112 h 189"/>
                <a:gd name="T26" fmla="*/ 93 w 191"/>
                <a:gd name="T27" fmla="*/ 154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8" y="35"/>
                    <a:pt x="92" y="35"/>
                  </a:cubicBezTo>
                  <a:cubicBezTo>
                    <a:pt x="65" y="35"/>
                    <a:pt x="41" y="51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8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3" y="1"/>
                    <a:pt x="93" y="1"/>
                  </a:cubicBezTo>
                  <a:cubicBezTo>
                    <a:pt x="154" y="0"/>
                    <a:pt x="191" y="54"/>
                    <a:pt x="180" y="112"/>
                  </a:cubicBezTo>
                  <a:lnTo>
                    <a:pt x="39" y="112"/>
                  </a:lnTo>
                  <a:cubicBezTo>
                    <a:pt x="44" y="134"/>
                    <a:pt x="63" y="154"/>
                    <a:pt x="93" y="154"/>
                  </a:cubicBezTo>
                  <a:cubicBezTo>
                    <a:pt x="109" y="154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C2E5D3D-D1F5-4744-BA61-168888312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" y="3821"/>
              <a:ext cx="20" cy="20"/>
            </a:xfrm>
            <a:custGeom>
              <a:avLst/>
              <a:gdLst>
                <a:gd name="T0" fmla="*/ 0 w 44"/>
                <a:gd name="T1" fmla="*/ 0 h 43"/>
                <a:gd name="T2" fmla="*/ 0 w 44"/>
                <a:gd name="T3" fmla="*/ 0 h 43"/>
                <a:gd name="T4" fmla="*/ 44 w 44"/>
                <a:gd name="T5" fmla="*/ 0 h 43"/>
                <a:gd name="T6" fmla="*/ 44 w 44"/>
                <a:gd name="T7" fmla="*/ 43 h 43"/>
                <a:gd name="T8" fmla="*/ 0 w 44"/>
                <a:gd name="T9" fmla="*/ 43 h 43"/>
                <a:gd name="T10" fmla="*/ 0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0" y="0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4E7CE68-9640-41F3-811F-830EAECB14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" y="3890"/>
              <a:ext cx="73" cy="98"/>
            </a:xfrm>
            <a:custGeom>
              <a:avLst/>
              <a:gdLst>
                <a:gd name="T0" fmla="*/ 122 w 159"/>
                <a:gd name="T1" fmla="*/ 158 h 209"/>
                <a:gd name="T2" fmla="*/ 122 w 159"/>
                <a:gd name="T3" fmla="*/ 158 h 209"/>
                <a:gd name="T4" fmla="*/ 122 w 159"/>
                <a:gd name="T5" fmla="*/ 127 h 209"/>
                <a:gd name="T6" fmla="*/ 85 w 159"/>
                <a:gd name="T7" fmla="*/ 115 h 209"/>
                <a:gd name="T8" fmla="*/ 37 w 159"/>
                <a:gd name="T9" fmla="*/ 146 h 209"/>
                <a:gd name="T10" fmla="*/ 80 w 159"/>
                <a:gd name="T11" fmla="*/ 176 h 209"/>
                <a:gd name="T12" fmla="*/ 122 w 159"/>
                <a:gd name="T13" fmla="*/ 158 h 209"/>
                <a:gd name="T14" fmla="*/ 129 w 159"/>
                <a:gd name="T15" fmla="*/ 207 h 209"/>
                <a:gd name="T16" fmla="*/ 129 w 159"/>
                <a:gd name="T17" fmla="*/ 207 h 209"/>
                <a:gd name="T18" fmla="*/ 122 w 159"/>
                <a:gd name="T19" fmla="*/ 185 h 209"/>
                <a:gd name="T20" fmla="*/ 71 w 159"/>
                <a:gd name="T21" fmla="*/ 209 h 209"/>
                <a:gd name="T22" fmla="*/ 0 w 159"/>
                <a:gd name="T23" fmla="*/ 146 h 209"/>
                <a:gd name="T24" fmla="*/ 84 w 159"/>
                <a:gd name="T25" fmla="*/ 85 h 209"/>
                <a:gd name="T26" fmla="*/ 122 w 159"/>
                <a:gd name="T27" fmla="*/ 96 h 209"/>
                <a:gd name="T28" fmla="*/ 122 w 159"/>
                <a:gd name="T29" fmla="*/ 88 h 209"/>
                <a:gd name="T30" fmla="*/ 77 w 159"/>
                <a:gd name="T31" fmla="*/ 52 h 209"/>
                <a:gd name="T32" fmla="*/ 27 w 159"/>
                <a:gd name="T33" fmla="*/ 67 h 209"/>
                <a:gd name="T34" fmla="*/ 11 w 159"/>
                <a:gd name="T35" fmla="*/ 43 h 209"/>
                <a:gd name="T36" fmla="*/ 159 w 159"/>
                <a:gd name="T37" fmla="*/ 88 h 209"/>
                <a:gd name="T38" fmla="*/ 159 w 159"/>
                <a:gd name="T39" fmla="*/ 207 h 209"/>
                <a:gd name="T40" fmla="*/ 129 w 159"/>
                <a:gd name="T41" fmla="*/ 20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209">
                  <a:moveTo>
                    <a:pt x="122" y="158"/>
                  </a:moveTo>
                  <a:lnTo>
                    <a:pt x="122" y="158"/>
                  </a:lnTo>
                  <a:lnTo>
                    <a:pt x="122" y="127"/>
                  </a:lnTo>
                  <a:cubicBezTo>
                    <a:pt x="113" y="120"/>
                    <a:pt x="98" y="116"/>
                    <a:pt x="85" y="115"/>
                  </a:cubicBezTo>
                  <a:cubicBezTo>
                    <a:pt x="60" y="115"/>
                    <a:pt x="37" y="123"/>
                    <a:pt x="37" y="146"/>
                  </a:cubicBezTo>
                  <a:cubicBezTo>
                    <a:pt x="37" y="166"/>
                    <a:pt x="50" y="176"/>
                    <a:pt x="80" y="176"/>
                  </a:cubicBezTo>
                  <a:cubicBezTo>
                    <a:pt x="94" y="176"/>
                    <a:pt x="112" y="169"/>
                    <a:pt x="122" y="158"/>
                  </a:cubicBezTo>
                  <a:close/>
                  <a:moveTo>
                    <a:pt x="129" y="207"/>
                  </a:moveTo>
                  <a:lnTo>
                    <a:pt x="129" y="207"/>
                  </a:lnTo>
                  <a:lnTo>
                    <a:pt x="122" y="185"/>
                  </a:lnTo>
                  <a:cubicBezTo>
                    <a:pt x="109" y="205"/>
                    <a:pt x="91" y="209"/>
                    <a:pt x="71" y="209"/>
                  </a:cubicBezTo>
                  <a:cubicBezTo>
                    <a:pt x="22" y="209"/>
                    <a:pt x="0" y="177"/>
                    <a:pt x="0" y="146"/>
                  </a:cubicBezTo>
                  <a:cubicBezTo>
                    <a:pt x="0" y="112"/>
                    <a:pt x="27" y="83"/>
                    <a:pt x="84" y="85"/>
                  </a:cubicBezTo>
                  <a:cubicBezTo>
                    <a:pt x="95" y="85"/>
                    <a:pt x="114" y="88"/>
                    <a:pt x="122" y="96"/>
                  </a:cubicBezTo>
                  <a:lnTo>
                    <a:pt x="122" y="88"/>
                  </a:lnTo>
                  <a:cubicBezTo>
                    <a:pt x="122" y="59"/>
                    <a:pt x="99" y="52"/>
                    <a:pt x="77" y="52"/>
                  </a:cubicBezTo>
                  <a:cubicBezTo>
                    <a:pt x="58" y="52"/>
                    <a:pt x="42" y="58"/>
                    <a:pt x="27" y="67"/>
                  </a:cubicBezTo>
                  <a:lnTo>
                    <a:pt x="11" y="43"/>
                  </a:lnTo>
                  <a:cubicBezTo>
                    <a:pt x="61" y="0"/>
                    <a:pt x="159" y="10"/>
                    <a:pt x="159" y="88"/>
                  </a:cubicBezTo>
                  <a:lnTo>
                    <a:pt x="159" y="207"/>
                  </a:lnTo>
                  <a:lnTo>
                    <a:pt x="129" y="2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EB1EA98E-A6D8-4FBF-BE75-61220BA5A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3899"/>
              <a:ext cx="75" cy="89"/>
            </a:xfrm>
            <a:custGeom>
              <a:avLst/>
              <a:gdLst>
                <a:gd name="T0" fmla="*/ 140 w 163"/>
                <a:gd name="T1" fmla="*/ 54 h 189"/>
                <a:gd name="T2" fmla="*/ 140 w 163"/>
                <a:gd name="T3" fmla="*/ 54 h 189"/>
                <a:gd name="T4" fmla="*/ 94 w 163"/>
                <a:gd name="T5" fmla="*/ 36 h 189"/>
                <a:gd name="T6" fmla="*/ 38 w 163"/>
                <a:gd name="T7" fmla="*/ 96 h 189"/>
                <a:gd name="T8" fmla="*/ 94 w 163"/>
                <a:gd name="T9" fmla="*/ 154 h 189"/>
                <a:gd name="T10" fmla="*/ 141 w 163"/>
                <a:gd name="T11" fmla="*/ 135 h 189"/>
                <a:gd name="T12" fmla="*/ 163 w 163"/>
                <a:gd name="T13" fmla="*/ 159 h 189"/>
                <a:gd name="T14" fmla="*/ 94 w 163"/>
                <a:gd name="T15" fmla="*/ 189 h 189"/>
                <a:gd name="T16" fmla="*/ 0 w 163"/>
                <a:gd name="T17" fmla="*/ 95 h 189"/>
                <a:gd name="T18" fmla="*/ 94 w 163"/>
                <a:gd name="T19" fmla="*/ 0 h 189"/>
                <a:gd name="T20" fmla="*/ 162 w 163"/>
                <a:gd name="T21" fmla="*/ 30 h 189"/>
                <a:gd name="T22" fmla="*/ 140 w 163"/>
                <a:gd name="T23" fmla="*/ 5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9">
                  <a:moveTo>
                    <a:pt x="140" y="54"/>
                  </a:moveTo>
                  <a:lnTo>
                    <a:pt x="140" y="54"/>
                  </a:lnTo>
                  <a:cubicBezTo>
                    <a:pt x="125" y="40"/>
                    <a:pt x="109" y="36"/>
                    <a:pt x="94" y="36"/>
                  </a:cubicBezTo>
                  <a:cubicBezTo>
                    <a:pt x="66" y="36"/>
                    <a:pt x="39" y="56"/>
                    <a:pt x="38" y="96"/>
                  </a:cubicBezTo>
                  <a:cubicBezTo>
                    <a:pt x="38" y="127"/>
                    <a:pt x="58" y="154"/>
                    <a:pt x="94" y="154"/>
                  </a:cubicBezTo>
                  <a:cubicBezTo>
                    <a:pt x="111" y="154"/>
                    <a:pt x="124" y="150"/>
                    <a:pt x="141" y="135"/>
                  </a:cubicBezTo>
                  <a:lnTo>
                    <a:pt x="163" y="159"/>
                  </a:lnTo>
                  <a:cubicBezTo>
                    <a:pt x="144" y="178"/>
                    <a:pt x="119" y="189"/>
                    <a:pt x="94" y="189"/>
                  </a:cubicBezTo>
                  <a:cubicBezTo>
                    <a:pt x="32" y="189"/>
                    <a:pt x="0" y="144"/>
                    <a:pt x="0" y="95"/>
                  </a:cubicBezTo>
                  <a:cubicBezTo>
                    <a:pt x="0" y="46"/>
                    <a:pt x="33" y="1"/>
                    <a:pt x="94" y="0"/>
                  </a:cubicBezTo>
                  <a:cubicBezTo>
                    <a:pt x="119" y="0"/>
                    <a:pt x="141" y="10"/>
                    <a:pt x="162" y="30"/>
                  </a:cubicBezTo>
                  <a:lnTo>
                    <a:pt x="140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3D5C2AC5-4E7C-45CE-8BAF-8C4E97AAA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" y="3899"/>
              <a:ext cx="75" cy="89"/>
            </a:xfrm>
            <a:custGeom>
              <a:avLst/>
              <a:gdLst>
                <a:gd name="T0" fmla="*/ 140 w 163"/>
                <a:gd name="T1" fmla="*/ 54 h 189"/>
                <a:gd name="T2" fmla="*/ 140 w 163"/>
                <a:gd name="T3" fmla="*/ 54 h 189"/>
                <a:gd name="T4" fmla="*/ 94 w 163"/>
                <a:gd name="T5" fmla="*/ 36 h 189"/>
                <a:gd name="T6" fmla="*/ 39 w 163"/>
                <a:gd name="T7" fmla="*/ 96 h 189"/>
                <a:gd name="T8" fmla="*/ 94 w 163"/>
                <a:gd name="T9" fmla="*/ 154 h 189"/>
                <a:gd name="T10" fmla="*/ 141 w 163"/>
                <a:gd name="T11" fmla="*/ 135 h 189"/>
                <a:gd name="T12" fmla="*/ 163 w 163"/>
                <a:gd name="T13" fmla="*/ 159 h 189"/>
                <a:gd name="T14" fmla="*/ 94 w 163"/>
                <a:gd name="T15" fmla="*/ 189 h 189"/>
                <a:gd name="T16" fmla="*/ 0 w 163"/>
                <a:gd name="T17" fmla="*/ 95 h 189"/>
                <a:gd name="T18" fmla="*/ 94 w 163"/>
                <a:gd name="T19" fmla="*/ 0 h 189"/>
                <a:gd name="T20" fmla="*/ 162 w 163"/>
                <a:gd name="T21" fmla="*/ 30 h 189"/>
                <a:gd name="T22" fmla="*/ 140 w 163"/>
                <a:gd name="T23" fmla="*/ 5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9">
                  <a:moveTo>
                    <a:pt x="140" y="54"/>
                  </a:moveTo>
                  <a:lnTo>
                    <a:pt x="140" y="54"/>
                  </a:lnTo>
                  <a:cubicBezTo>
                    <a:pt x="126" y="40"/>
                    <a:pt x="109" y="36"/>
                    <a:pt x="94" y="36"/>
                  </a:cubicBezTo>
                  <a:cubicBezTo>
                    <a:pt x="66" y="36"/>
                    <a:pt x="39" y="56"/>
                    <a:pt x="39" y="96"/>
                  </a:cubicBezTo>
                  <a:cubicBezTo>
                    <a:pt x="39" y="127"/>
                    <a:pt x="58" y="154"/>
                    <a:pt x="94" y="154"/>
                  </a:cubicBezTo>
                  <a:cubicBezTo>
                    <a:pt x="112" y="154"/>
                    <a:pt x="124" y="150"/>
                    <a:pt x="141" y="135"/>
                  </a:cubicBezTo>
                  <a:lnTo>
                    <a:pt x="163" y="159"/>
                  </a:lnTo>
                  <a:cubicBezTo>
                    <a:pt x="144" y="178"/>
                    <a:pt x="120" y="189"/>
                    <a:pt x="94" y="189"/>
                  </a:cubicBezTo>
                  <a:cubicBezTo>
                    <a:pt x="32" y="189"/>
                    <a:pt x="0" y="144"/>
                    <a:pt x="0" y="95"/>
                  </a:cubicBezTo>
                  <a:cubicBezTo>
                    <a:pt x="0" y="46"/>
                    <a:pt x="34" y="1"/>
                    <a:pt x="94" y="0"/>
                  </a:cubicBezTo>
                  <a:cubicBezTo>
                    <a:pt x="120" y="0"/>
                    <a:pt x="141" y="10"/>
                    <a:pt x="162" y="30"/>
                  </a:cubicBezTo>
                  <a:lnTo>
                    <a:pt x="140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DCF1D7E1-A158-4FE4-9BFE-180DC2836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3899"/>
              <a:ext cx="87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9 h 189"/>
                <a:gd name="T16" fmla="*/ 93 w 191"/>
                <a:gd name="T17" fmla="*/ 189 h 189"/>
                <a:gd name="T18" fmla="*/ 0 w 191"/>
                <a:gd name="T19" fmla="*/ 95 h 189"/>
                <a:gd name="T20" fmla="*/ 93 w 191"/>
                <a:gd name="T21" fmla="*/ 1 h 189"/>
                <a:gd name="T22" fmla="*/ 180 w 191"/>
                <a:gd name="T23" fmla="*/ 112 h 189"/>
                <a:gd name="T24" fmla="*/ 39 w 191"/>
                <a:gd name="T25" fmla="*/ 112 h 189"/>
                <a:gd name="T26" fmla="*/ 93 w 191"/>
                <a:gd name="T27" fmla="*/ 155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7" y="35"/>
                    <a:pt x="92" y="35"/>
                  </a:cubicBezTo>
                  <a:cubicBezTo>
                    <a:pt x="65" y="35"/>
                    <a:pt x="41" y="52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9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2" y="1"/>
                    <a:pt x="93" y="1"/>
                  </a:cubicBezTo>
                  <a:cubicBezTo>
                    <a:pt x="153" y="0"/>
                    <a:pt x="191" y="54"/>
                    <a:pt x="180" y="112"/>
                  </a:cubicBezTo>
                  <a:lnTo>
                    <a:pt x="39" y="112"/>
                  </a:lnTo>
                  <a:cubicBezTo>
                    <a:pt x="44" y="134"/>
                    <a:pt x="62" y="155"/>
                    <a:pt x="93" y="155"/>
                  </a:cubicBezTo>
                  <a:cubicBezTo>
                    <a:pt x="109" y="155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B10BD6DF-8DA6-435D-B6AE-68013704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" y="3868"/>
              <a:ext cx="30" cy="121"/>
            </a:xfrm>
            <a:custGeom>
              <a:avLst/>
              <a:gdLst>
                <a:gd name="T0" fmla="*/ 66 w 66"/>
                <a:gd name="T1" fmla="*/ 253 h 258"/>
                <a:gd name="T2" fmla="*/ 66 w 66"/>
                <a:gd name="T3" fmla="*/ 253 h 258"/>
                <a:gd name="T4" fmla="*/ 0 w 66"/>
                <a:gd name="T5" fmla="*/ 197 h 258"/>
                <a:gd name="T6" fmla="*/ 0 w 66"/>
                <a:gd name="T7" fmla="*/ 0 h 258"/>
                <a:gd name="T8" fmla="*/ 39 w 66"/>
                <a:gd name="T9" fmla="*/ 0 h 258"/>
                <a:gd name="T10" fmla="*/ 39 w 66"/>
                <a:gd name="T11" fmla="*/ 197 h 258"/>
                <a:gd name="T12" fmla="*/ 66 w 66"/>
                <a:gd name="T13" fmla="*/ 218 h 258"/>
                <a:gd name="T14" fmla="*/ 66 w 66"/>
                <a:gd name="T15" fmla="*/ 25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258">
                  <a:moveTo>
                    <a:pt x="66" y="253"/>
                  </a:moveTo>
                  <a:lnTo>
                    <a:pt x="66" y="253"/>
                  </a:lnTo>
                  <a:cubicBezTo>
                    <a:pt x="23" y="258"/>
                    <a:pt x="0" y="239"/>
                    <a:pt x="0" y="197"/>
                  </a:cubicBezTo>
                  <a:lnTo>
                    <a:pt x="0" y="0"/>
                  </a:lnTo>
                  <a:lnTo>
                    <a:pt x="39" y="0"/>
                  </a:lnTo>
                  <a:lnTo>
                    <a:pt x="39" y="197"/>
                  </a:lnTo>
                  <a:cubicBezTo>
                    <a:pt x="39" y="211"/>
                    <a:pt x="44" y="220"/>
                    <a:pt x="66" y="218"/>
                  </a:cubicBezTo>
                  <a:lnTo>
                    <a:pt x="66" y="2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774E86C-3E29-4C94-8899-4A784B5356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" y="3899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5 w 191"/>
                <a:gd name="T11" fmla="*/ 131 h 189"/>
                <a:gd name="T12" fmla="*/ 145 w 191"/>
                <a:gd name="T13" fmla="*/ 131 h 189"/>
                <a:gd name="T14" fmla="*/ 172 w 191"/>
                <a:gd name="T15" fmla="*/ 149 h 189"/>
                <a:gd name="T16" fmla="*/ 93 w 191"/>
                <a:gd name="T17" fmla="*/ 189 h 189"/>
                <a:gd name="T18" fmla="*/ 1 w 191"/>
                <a:gd name="T19" fmla="*/ 95 h 189"/>
                <a:gd name="T20" fmla="*/ 93 w 191"/>
                <a:gd name="T21" fmla="*/ 1 h 189"/>
                <a:gd name="T22" fmla="*/ 181 w 191"/>
                <a:gd name="T23" fmla="*/ 112 h 189"/>
                <a:gd name="T24" fmla="*/ 40 w 191"/>
                <a:gd name="T25" fmla="*/ 112 h 189"/>
                <a:gd name="T26" fmla="*/ 93 w 191"/>
                <a:gd name="T27" fmla="*/ 155 h 189"/>
                <a:gd name="T28" fmla="*/ 145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8" y="35"/>
                    <a:pt x="92" y="35"/>
                  </a:cubicBezTo>
                  <a:cubicBezTo>
                    <a:pt x="65" y="35"/>
                    <a:pt x="41" y="52"/>
                    <a:pt x="40" y="82"/>
                  </a:cubicBezTo>
                  <a:lnTo>
                    <a:pt x="144" y="82"/>
                  </a:lnTo>
                  <a:close/>
                  <a:moveTo>
                    <a:pt x="145" y="131"/>
                  </a:moveTo>
                  <a:lnTo>
                    <a:pt x="145" y="131"/>
                  </a:lnTo>
                  <a:lnTo>
                    <a:pt x="172" y="149"/>
                  </a:lnTo>
                  <a:cubicBezTo>
                    <a:pt x="151" y="177"/>
                    <a:pt x="124" y="189"/>
                    <a:pt x="93" y="189"/>
                  </a:cubicBezTo>
                  <a:cubicBezTo>
                    <a:pt x="32" y="189"/>
                    <a:pt x="0" y="142"/>
                    <a:pt x="1" y="95"/>
                  </a:cubicBezTo>
                  <a:cubicBezTo>
                    <a:pt x="1" y="48"/>
                    <a:pt x="33" y="1"/>
                    <a:pt x="93" y="1"/>
                  </a:cubicBezTo>
                  <a:cubicBezTo>
                    <a:pt x="154" y="0"/>
                    <a:pt x="191" y="54"/>
                    <a:pt x="181" y="112"/>
                  </a:cubicBezTo>
                  <a:lnTo>
                    <a:pt x="40" y="112"/>
                  </a:lnTo>
                  <a:cubicBezTo>
                    <a:pt x="44" y="134"/>
                    <a:pt x="63" y="155"/>
                    <a:pt x="93" y="155"/>
                  </a:cubicBezTo>
                  <a:cubicBezTo>
                    <a:pt x="110" y="155"/>
                    <a:pt x="130" y="152"/>
                    <a:pt x="145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61152DBD-83BB-40FA-865C-BD7E97129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" y="3899"/>
              <a:ext cx="55" cy="88"/>
            </a:xfrm>
            <a:custGeom>
              <a:avLst/>
              <a:gdLst>
                <a:gd name="T0" fmla="*/ 32 w 120"/>
                <a:gd name="T1" fmla="*/ 5 h 187"/>
                <a:gd name="T2" fmla="*/ 32 w 120"/>
                <a:gd name="T3" fmla="*/ 5 h 187"/>
                <a:gd name="T4" fmla="*/ 36 w 120"/>
                <a:gd name="T5" fmla="*/ 24 h 187"/>
                <a:gd name="T6" fmla="*/ 79 w 120"/>
                <a:gd name="T7" fmla="*/ 0 h 187"/>
                <a:gd name="T8" fmla="*/ 120 w 120"/>
                <a:gd name="T9" fmla="*/ 12 h 187"/>
                <a:gd name="T10" fmla="*/ 104 w 120"/>
                <a:gd name="T11" fmla="*/ 44 h 187"/>
                <a:gd name="T12" fmla="*/ 38 w 120"/>
                <a:gd name="T13" fmla="*/ 73 h 187"/>
                <a:gd name="T14" fmla="*/ 38 w 120"/>
                <a:gd name="T15" fmla="*/ 187 h 187"/>
                <a:gd name="T16" fmla="*/ 0 w 120"/>
                <a:gd name="T17" fmla="*/ 187 h 187"/>
                <a:gd name="T18" fmla="*/ 0 w 120"/>
                <a:gd name="T19" fmla="*/ 5 h 187"/>
                <a:gd name="T20" fmla="*/ 32 w 120"/>
                <a:gd name="T21" fmla="*/ 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187">
                  <a:moveTo>
                    <a:pt x="32" y="5"/>
                  </a:moveTo>
                  <a:lnTo>
                    <a:pt x="32" y="5"/>
                  </a:lnTo>
                  <a:lnTo>
                    <a:pt x="36" y="24"/>
                  </a:lnTo>
                  <a:cubicBezTo>
                    <a:pt x="47" y="4"/>
                    <a:pt x="67" y="1"/>
                    <a:pt x="79" y="0"/>
                  </a:cubicBezTo>
                  <a:cubicBezTo>
                    <a:pt x="91" y="0"/>
                    <a:pt x="107" y="4"/>
                    <a:pt x="120" y="12"/>
                  </a:cubicBezTo>
                  <a:lnTo>
                    <a:pt x="104" y="44"/>
                  </a:lnTo>
                  <a:cubicBezTo>
                    <a:pt x="76" y="27"/>
                    <a:pt x="38" y="38"/>
                    <a:pt x="38" y="73"/>
                  </a:cubicBezTo>
                  <a:lnTo>
                    <a:pt x="38" y="187"/>
                  </a:lnTo>
                  <a:lnTo>
                    <a:pt x="0" y="187"/>
                  </a:lnTo>
                  <a:lnTo>
                    <a:pt x="0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5B2204F3-5608-468C-9AA1-8AACED751A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" y="3890"/>
              <a:ext cx="73" cy="98"/>
            </a:xfrm>
            <a:custGeom>
              <a:avLst/>
              <a:gdLst>
                <a:gd name="T0" fmla="*/ 121 w 158"/>
                <a:gd name="T1" fmla="*/ 158 h 209"/>
                <a:gd name="T2" fmla="*/ 121 w 158"/>
                <a:gd name="T3" fmla="*/ 158 h 209"/>
                <a:gd name="T4" fmla="*/ 121 w 158"/>
                <a:gd name="T5" fmla="*/ 127 h 209"/>
                <a:gd name="T6" fmla="*/ 84 w 158"/>
                <a:gd name="T7" fmla="*/ 115 h 209"/>
                <a:gd name="T8" fmla="*/ 37 w 158"/>
                <a:gd name="T9" fmla="*/ 146 h 209"/>
                <a:gd name="T10" fmla="*/ 80 w 158"/>
                <a:gd name="T11" fmla="*/ 176 h 209"/>
                <a:gd name="T12" fmla="*/ 121 w 158"/>
                <a:gd name="T13" fmla="*/ 158 h 209"/>
                <a:gd name="T14" fmla="*/ 128 w 158"/>
                <a:gd name="T15" fmla="*/ 207 h 209"/>
                <a:gd name="T16" fmla="*/ 128 w 158"/>
                <a:gd name="T17" fmla="*/ 207 h 209"/>
                <a:gd name="T18" fmla="*/ 122 w 158"/>
                <a:gd name="T19" fmla="*/ 185 h 209"/>
                <a:gd name="T20" fmla="*/ 70 w 158"/>
                <a:gd name="T21" fmla="*/ 209 h 209"/>
                <a:gd name="T22" fmla="*/ 0 w 158"/>
                <a:gd name="T23" fmla="*/ 146 h 209"/>
                <a:gd name="T24" fmla="*/ 84 w 158"/>
                <a:gd name="T25" fmla="*/ 85 h 209"/>
                <a:gd name="T26" fmla="*/ 121 w 158"/>
                <a:gd name="T27" fmla="*/ 96 h 209"/>
                <a:gd name="T28" fmla="*/ 121 w 158"/>
                <a:gd name="T29" fmla="*/ 88 h 209"/>
                <a:gd name="T30" fmla="*/ 77 w 158"/>
                <a:gd name="T31" fmla="*/ 52 h 209"/>
                <a:gd name="T32" fmla="*/ 27 w 158"/>
                <a:gd name="T33" fmla="*/ 67 h 209"/>
                <a:gd name="T34" fmla="*/ 11 w 158"/>
                <a:gd name="T35" fmla="*/ 43 h 209"/>
                <a:gd name="T36" fmla="*/ 158 w 158"/>
                <a:gd name="T37" fmla="*/ 88 h 209"/>
                <a:gd name="T38" fmla="*/ 158 w 158"/>
                <a:gd name="T39" fmla="*/ 207 h 209"/>
                <a:gd name="T40" fmla="*/ 128 w 158"/>
                <a:gd name="T41" fmla="*/ 20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209">
                  <a:moveTo>
                    <a:pt x="121" y="158"/>
                  </a:moveTo>
                  <a:lnTo>
                    <a:pt x="121" y="158"/>
                  </a:lnTo>
                  <a:lnTo>
                    <a:pt x="121" y="127"/>
                  </a:lnTo>
                  <a:cubicBezTo>
                    <a:pt x="112" y="120"/>
                    <a:pt x="98" y="116"/>
                    <a:pt x="84" y="115"/>
                  </a:cubicBezTo>
                  <a:cubicBezTo>
                    <a:pt x="60" y="115"/>
                    <a:pt x="37" y="123"/>
                    <a:pt x="37" y="146"/>
                  </a:cubicBezTo>
                  <a:cubicBezTo>
                    <a:pt x="37" y="166"/>
                    <a:pt x="49" y="176"/>
                    <a:pt x="80" y="176"/>
                  </a:cubicBezTo>
                  <a:cubicBezTo>
                    <a:pt x="94" y="176"/>
                    <a:pt x="112" y="169"/>
                    <a:pt x="121" y="158"/>
                  </a:cubicBezTo>
                  <a:close/>
                  <a:moveTo>
                    <a:pt x="128" y="207"/>
                  </a:moveTo>
                  <a:lnTo>
                    <a:pt x="128" y="207"/>
                  </a:lnTo>
                  <a:lnTo>
                    <a:pt x="122" y="185"/>
                  </a:lnTo>
                  <a:cubicBezTo>
                    <a:pt x="109" y="205"/>
                    <a:pt x="91" y="209"/>
                    <a:pt x="70" y="209"/>
                  </a:cubicBezTo>
                  <a:cubicBezTo>
                    <a:pt x="22" y="209"/>
                    <a:pt x="0" y="177"/>
                    <a:pt x="0" y="146"/>
                  </a:cubicBezTo>
                  <a:cubicBezTo>
                    <a:pt x="0" y="112"/>
                    <a:pt x="27" y="83"/>
                    <a:pt x="84" y="85"/>
                  </a:cubicBezTo>
                  <a:cubicBezTo>
                    <a:pt x="95" y="85"/>
                    <a:pt x="113" y="88"/>
                    <a:pt x="121" y="96"/>
                  </a:cubicBezTo>
                  <a:lnTo>
                    <a:pt x="121" y="88"/>
                  </a:lnTo>
                  <a:cubicBezTo>
                    <a:pt x="121" y="59"/>
                    <a:pt x="98" y="52"/>
                    <a:pt x="77" y="52"/>
                  </a:cubicBezTo>
                  <a:cubicBezTo>
                    <a:pt x="57" y="52"/>
                    <a:pt x="42" y="58"/>
                    <a:pt x="27" y="67"/>
                  </a:cubicBezTo>
                  <a:lnTo>
                    <a:pt x="11" y="43"/>
                  </a:lnTo>
                  <a:cubicBezTo>
                    <a:pt x="61" y="0"/>
                    <a:pt x="158" y="10"/>
                    <a:pt x="158" y="88"/>
                  </a:cubicBezTo>
                  <a:lnTo>
                    <a:pt x="158" y="207"/>
                  </a:lnTo>
                  <a:lnTo>
                    <a:pt x="128" y="2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88236153-6A3A-40DE-BF9E-2B6963C9B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3877"/>
              <a:ext cx="46" cy="112"/>
            </a:xfrm>
            <a:custGeom>
              <a:avLst/>
              <a:gdLst>
                <a:gd name="T0" fmla="*/ 100 w 100"/>
                <a:gd name="T1" fmla="*/ 233 h 237"/>
                <a:gd name="T2" fmla="*/ 100 w 100"/>
                <a:gd name="T3" fmla="*/ 233 h 237"/>
                <a:gd name="T4" fmla="*/ 27 w 100"/>
                <a:gd name="T5" fmla="*/ 176 h 237"/>
                <a:gd name="T6" fmla="*/ 27 w 100"/>
                <a:gd name="T7" fmla="*/ 84 h 237"/>
                <a:gd name="T8" fmla="*/ 0 w 100"/>
                <a:gd name="T9" fmla="*/ 84 h 237"/>
                <a:gd name="T10" fmla="*/ 0 w 100"/>
                <a:gd name="T11" fmla="*/ 51 h 237"/>
                <a:gd name="T12" fmla="*/ 27 w 100"/>
                <a:gd name="T13" fmla="*/ 51 h 237"/>
                <a:gd name="T14" fmla="*/ 27 w 100"/>
                <a:gd name="T15" fmla="*/ 5 h 237"/>
                <a:gd name="T16" fmla="*/ 65 w 100"/>
                <a:gd name="T17" fmla="*/ 0 h 237"/>
                <a:gd name="T18" fmla="*/ 65 w 100"/>
                <a:gd name="T19" fmla="*/ 51 h 237"/>
                <a:gd name="T20" fmla="*/ 99 w 100"/>
                <a:gd name="T21" fmla="*/ 51 h 237"/>
                <a:gd name="T22" fmla="*/ 99 w 100"/>
                <a:gd name="T23" fmla="*/ 84 h 237"/>
                <a:gd name="T24" fmla="*/ 65 w 100"/>
                <a:gd name="T25" fmla="*/ 84 h 237"/>
                <a:gd name="T26" fmla="*/ 65 w 100"/>
                <a:gd name="T27" fmla="*/ 175 h 237"/>
                <a:gd name="T28" fmla="*/ 100 w 100"/>
                <a:gd name="T29" fmla="*/ 199 h 237"/>
                <a:gd name="T30" fmla="*/ 100 w 100"/>
                <a:gd name="T31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237">
                  <a:moveTo>
                    <a:pt x="100" y="233"/>
                  </a:moveTo>
                  <a:lnTo>
                    <a:pt x="100" y="233"/>
                  </a:lnTo>
                  <a:cubicBezTo>
                    <a:pt x="57" y="237"/>
                    <a:pt x="27" y="220"/>
                    <a:pt x="27" y="176"/>
                  </a:cubicBezTo>
                  <a:lnTo>
                    <a:pt x="27" y="84"/>
                  </a:lnTo>
                  <a:lnTo>
                    <a:pt x="0" y="84"/>
                  </a:lnTo>
                  <a:lnTo>
                    <a:pt x="0" y="51"/>
                  </a:lnTo>
                  <a:lnTo>
                    <a:pt x="27" y="51"/>
                  </a:lnTo>
                  <a:lnTo>
                    <a:pt x="27" y="5"/>
                  </a:lnTo>
                  <a:lnTo>
                    <a:pt x="65" y="0"/>
                  </a:lnTo>
                  <a:lnTo>
                    <a:pt x="65" y="51"/>
                  </a:lnTo>
                  <a:lnTo>
                    <a:pt x="99" y="51"/>
                  </a:lnTo>
                  <a:lnTo>
                    <a:pt x="99" y="84"/>
                  </a:lnTo>
                  <a:lnTo>
                    <a:pt x="65" y="84"/>
                  </a:lnTo>
                  <a:lnTo>
                    <a:pt x="65" y="175"/>
                  </a:lnTo>
                  <a:cubicBezTo>
                    <a:pt x="65" y="190"/>
                    <a:pt x="74" y="204"/>
                    <a:pt x="100" y="199"/>
                  </a:cubicBezTo>
                  <a:lnTo>
                    <a:pt x="100" y="2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90F9C318-9C53-408A-81DD-166031DBD6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" y="3899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9 h 189"/>
                <a:gd name="T16" fmla="*/ 93 w 191"/>
                <a:gd name="T17" fmla="*/ 189 h 189"/>
                <a:gd name="T18" fmla="*/ 0 w 191"/>
                <a:gd name="T19" fmla="*/ 95 h 189"/>
                <a:gd name="T20" fmla="*/ 93 w 191"/>
                <a:gd name="T21" fmla="*/ 1 h 189"/>
                <a:gd name="T22" fmla="*/ 180 w 191"/>
                <a:gd name="T23" fmla="*/ 112 h 189"/>
                <a:gd name="T24" fmla="*/ 40 w 191"/>
                <a:gd name="T25" fmla="*/ 112 h 189"/>
                <a:gd name="T26" fmla="*/ 93 w 191"/>
                <a:gd name="T27" fmla="*/ 155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8" y="35"/>
                    <a:pt x="92" y="35"/>
                  </a:cubicBezTo>
                  <a:cubicBezTo>
                    <a:pt x="65" y="35"/>
                    <a:pt x="41" y="52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9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3" y="1"/>
                    <a:pt x="93" y="1"/>
                  </a:cubicBezTo>
                  <a:cubicBezTo>
                    <a:pt x="154" y="0"/>
                    <a:pt x="191" y="54"/>
                    <a:pt x="180" y="112"/>
                  </a:cubicBezTo>
                  <a:lnTo>
                    <a:pt x="40" y="112"/>
                  </a:lnTo>
                  <a:cubicBezTo>
                    <a:pt x="44" y="134"/>
                    <a:pt x="63" y="155"/>
                    <a:pt x="93" y="155"/>
                  </a:cubicBezTo>
                  <a:cubicBezTo>
                    <a:pt x="109" y="155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091AE662-9491-461B-B57F-0FF7DEA5A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" y="3967"/>
              <a:ext cx="21" cy="20"/>
            </a:xfrm>
            <a:custGeom>
              <a:avLst/>
              <a:gdLst>
                <a:gd name="T0" fmla="*/ 0 w 44"/>
                <a:gd name="T1" fmla="*/ 0 h 42"/>
                <a:gd name="T2" fmla="*/ 0 w 44"/>
                <a:gd name="T3" fmla="*/ 0 h 42"/>
                <a:gd name="T4" fmla="*/ 44 w 44"/>
                <a:gd name="T5" fmla="*/ 0 h 42"/>
                <a:gd name="T6" fmla="*/ 44 w 44"/>
                <a:gd name="T7" fmla="*/ 42 h 42"/>
                <a:gd name="T8" fmla="*/ 0 w 44"/>
                <a:gd name="T9" fmla="*/ 42 h 42"/>
                <a:gd name="T10" fmla="*/ 0 w 44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2">
                  <a:moveTo>
                    <a:pt x="0" y="0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42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209E91AA-5C2A-4641-8806-D2515D4F91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3803" y="4148138"/>
            <a:ext cx="11099027" cy="70956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4156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B6C3C1-8D4C-4F83-9483-FDC35B3A8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3416"/>
            <a:ext cx="12191999" cy="68545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50109A-9D3C-4B60-8E7E-F2CBF997AB6B}"/>
              </a:ext>
            </a:extLst>
          </p:cNvPr>
          <p:cNvSpPr/>
          <p:nvPr userDrawn="1"/>
        </p:nvSpPr>
        <p:spPr>
          <a:xfrm>
            <a:off x="491971" y="1426464"/>
            <a:ext cx="11208058" cy="4745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E8D392B-B8AF-4AEE-88E5-EB10E3607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556" y="1566856"/>
            <a:ext cx="10695938" cy="4403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BF3C8F-9CF5-4077-926A-CF909F4D33CF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9" name="Header" descr="Click to add header">
            <a:extLst>
              <a:ext uri="{FF2B5EF4-FFF2-40B4-BE49-F238E27FC236}">
                <a16:creationId xmlns:a16="http://schemas.microsoft.com/office/drawing/2014/main" id="{B12D2ABE-87A2-42A1-9978-785DA67584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8" name="Podtytuł 2">
            <a:extLst>
              <a:ext uri="{FF2B5EF4-FFF2-40B4-BE49-F238E27FC236}">
                <a16:creationId xmlns:a16="http://schemas.microsoft.com/office/drawing/2014/main" id="{05307151-C290-4725-9BF9-29C948E298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AE245BF-62DA-4F37-8F61-28980F447A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43955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C31DAD-17BA-4F0E-8E70-87C570636F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479"/>
            <a:ext cx="12191997" cy="68550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DDE9BB-393D-4153-82EE-958193C8BF5B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20" name="Header" descr="Click to add header">
            <a:extLst>
              <a:ext uri="{FF2B5EF4-FFF2-40B4-BE49-F238E27FC236}">
                <a16:creationId xmlns:a16="http://schemas.microsoft.com/office/drawing/2014/main" id="{5444518F-35DE-45C2-92DF-C3EC7DCF9A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8" name="Podtytuł 2">
            <a:extLst>
              <a:ext uri="{FF2B5EF4-FFF2-40B4-BE49-F238E27FC236}">
                <a16:creationId xmlns:a16="http://schemas.microsoft.com/office/drawing/2014/main" id="{3C9BC7F5-4467-47E5-A5DF-D336FFB72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02A69BB-3C53-4F8A-B34A-C3E28DB34E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A78A3B-87FC-4F25-A4BE-D260FBF0D73B}"/>
              </a:ext>
            </a:extLst>
          </p:cNvPr>
          <p:cNvSpPr/>
          <p:nvPr userDrawn="1"/>
        </p:nvSpPr>
        <p:spPr>
          <a:xfrm>
            <a:off x="491971" y="1426464"/>
            <a:ext cx="11208058" cy="4745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EB2E9A0F-31F6-4F56-A314-ABE0D31783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556" y="1566856"/>
            <a:ext cx="10695938" cy="4403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70747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021D42A-16B6-42F1-BA05-A8F47666DC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78"/>
            <a:ext cx="12192000" cy="685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2B14F0-FFE6-45CC-BD15-6DD2EE8E2894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23" name="Header" descr="Click to add header">
            <a:extLst>
              <a:ext uri="{FF2B5EF4-FFF2-40B4-BE49-F238E27FC236}">
                <a16:creationId xmlns:a16="http://schemas.microsoft.com/office/drawing/2014/main" id="{947967CB-5B96-45A6-8A61-C46E152A53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2" name="Podtytuł 2">
            <a:extLst>
              <a:ext uri="{FF2B5EF4-FFF2-40B4-BE49-F238E27FC236}">
                <a16:creationId xmlns:a16="http://schemas.microsoft.com/office/drawing/2014/main" id="{DD2B223B-5EE2-43F9-80CA-E7B3BA0849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096FF1-8333-4317-89C1-212F19E4B6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5FAEB-738F-43F0-92E0-709D0202A876}"/>
              </a:ext>
            </a:extLst>
          </p:cNvPr>
          <p:cNvSpPr/>
          <p:nvPr userDrawn="1"/>
        </p:nvSpPr>
        <p:spPr>
          <a:xfrm>
            <a:off x="491971" y="1426464"/>
            <a:ext cx="11208058" cy="4745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E9ADF714-FE8B-4654-8BC5-F8A20DDD5E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556" y="1566856"/>
            <a:ext cx="10695938" cy="4403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1683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525B6E-7EE5-46A1-BB11-5E33E0300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1478"/>
            <a:ext cx="12192000" cy="68550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DE464-2D52-4303-B344-19DB6B0CD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20" y="612648"/>
            <a:ext cx="11111105" cy="4032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5AB77B-FCFC-4299-8B43-45CC2C4B96C0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20" name="Header" descr="Click to add header">
            <a:extLst>
              <a:ext uri="{FF2B5EF4-FFF2-40B4-BE49-F238E27FC236}">
                <a16:creationId xmlns:a16="http://schemas.microsoft.com/office/drawing/2014/main" id="{719034FC-6C98-4428-B6D3-FEC90FA666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8" name="Podtytuł 2">
            <a:extLst>
              <a:ext uri="{FF2B5EF4-FFF2-40B4-BE49-F238E27FC236}">
                <a16:creationId xmlns:a16="http://schemas.microsoft.com/office/drawing/2014/main" id="{A247099C-D01D-474E-8105-27D69A418B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chapter title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2884036-2AA8-4C93-90A5-E85A5F0594B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125" y="1005860"/>
            <a:ext cx="11110913" cy="34448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662249-33AE-4764-AD55-DF513BF4D19E}"/>
              </a:ext>
            </a:extLst>
          </p:cNvPr>
          <p:cNvSpPr/>
          <p:nvPr userDrawn="1"/>
        </p:nvSpPr>
        <p:spPr>
          <a:xfrm>
            <a:off x="491971" y="1426464"/>
            <a:ext cx="11208058" cy="4745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FF32CF5-3875-4580-B8CD-9CF741BB09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9556" y="1566856"/>
            <a:ext cx="10695938" cy="4403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39015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227D81-8321-498B-9677-ECD39A77A36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BE0BC756-72E5-4559-B898-C8FD09D68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2425" y="1945867"/>
            <a:ext cx="7908053" cy="34099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5B7B39EC-5CB0-43D7-AB1E-C96125AE9E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38365" y="2046350"/>
            <a:ext cx="680727" cy="648072"/>
          </a:xfrm>
          <a:custGeom>
            <a:avLst/>
            <a:gdLst>
              <a:gd name="T0" fmla="*/ 0 w 243"/>
              <a:gd name="T1" fmla="*/ 0 h 221"/>
              <a:gd name="T2" fmla="*/ 112 w 243"/>
              <a:gd name="T3" fmla="*/ 0 h 221"/>
              <a:gd name="T4" fmla="*/ 112 w 243"/>
              <a:gd name="T5" fmla="*/ 91 h 221"/>
              <a:gd name="T6" fmla="*/ 92 w 243"/>
              <a:gd name="T7" fmla="*/ 170 h 221"/>
              <a:gd name="T8" fmla="*/ 24 w 243"/>
              <a:gd name="T9" fmla="*/ 221 h 221"/>
              <a:gd name="T10" fmla="*/ 0 w 243"/>
              <a:gd name="T11" fmla="*/ 173 h 221"/>
              <a:gd name="T12" fmla="*/ 41 w 243"/>
              <a:gd name="T13" fmla="*/ 144 h 221"/>
              <a:gd name="T14" fmla="*/ 54 w 243"/>
              <a:gd name="T15" fmla="*/ 109 h 221"/>
              <a:gd name="T16" fmla="*/ 0 w 243"/>
              <a:gd name="T17" fmla="*/ 109 h 221"/>
              <a:gd name="T18" fmla="*/ 0 w 243"/>
              <a:gd name="T19" fmla="*/ 0 h 221"/>
              <a:gd name="T20" fmla="*/ 131 w 243"/>
              <a:gd name="T21" fmla="*/ 0 h 221"/>
              <a:gd name="T22" fmla="*/ 243 w 243"/>
              <a:gd name="T23" fmla="*/ 0 h 221"/>
              <a:gd name="T24" fmla="*/ 243 w 243"/>
              <a:gd name="T25" fmla="*/ 91 h 221"/>
              <a:gd name="T26" fmla="*/ 223 w 243"/>
              <a:gd name="T27" fmla="*/ 170 h 221"/>
              <a:gd name="T28" fmla="*/ 155 w 243"/>
              <a:gd name="T29" fmla="*/ 221 h 221"/>
              <a:gd name="T30" fmla="*/ 131 w 243"/>
              <a:gd name="T31" fmla="*/ 173 h 221"/>
              <a:gd name="T32" fmla="*/ 172 w 243"/>
              <a:gd name="T33" fmla="*/ 144 h 221"/>
              <a:gd name="T34" fmla="*/ 185 w 243"/>
              <a:gd name="T35" fmla="*/ 109 h 221"/>
              <a:gd name="T36" fmla="*/ 131 w 243"/>
              <a:gd name="T37" fmla="*/ 109 h 221"/>
              <a:gd name="T38" fmla="*/ 131 w 243"/>
              <a:gd name="T3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3" h="221">
                <a:moveTo>
                  <a:pt x="0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124"/>
                  <a:pt x="106" y="150"/>
                  <a:pt x="92" y="170"/>
                </a:cubicBezTo>
                <a:cubicBezTo>
                  <a:pt x="79" y="189"/>
                  <a:pt x="56" y="206"/>
                  <a:pt x="24" y="221"/>
                </a:cubicBezTo>
                <a:cubicBezTo>
                  <a:pt x="0" y="173"/>
                  <a:pt x="0" y="173"/>
                  <a:pt x="0" y="173"/>
                </a:cubicBezTo>
                <a:cubicBezTo>
                  <a:pt x="20" y="163"/>
                  <a:pt x="34" y="153"/>
                  <a:pt x="41" y="144"/>
                </a:cubicBezTo>
                <a:cubicBezTo>
                  <a:pt x="49" y="134"/>
                  <a:pt x="53" y="123"/>
                  <a:pt x="54" y="109"/>
                </a:cubicBezTo>
                <a:cubicBezTo>
                  <a:pt x="0" y="109"/>
                  <a:pt x="0" y="109"/>
                  <a:pt x="0" y="109"/>
                </a:cubicBezTo>
                <a:lnTo>
                  <a:pt x="0" y="0"/>
                </a:lnTo>
                <a:close/>
                <a:moveTo>
                  <a:pt x="131" y="0"/>
                </a:moveTo>
                <a:cubicBezTo>
                  <a:pt x="243" y="0"/>
                  <a:pt x="243" y="0"/>
                  <a:pt x="243" y="0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43" y="124"/>
                  <a:pt x="237" y="150"/>
                  <a:pt x="223" y="170"/>
                </a:cubicBezTo>
                <a:cubicBezTo>
                  <a:pt x="210" y="189"/>
                  <a:pt x="187" y="206"/>
                  <a:pt x="155" y="221"/>
                </a:cubicBezTo>
                <a:cubicBezTo>
                  <a:pt x="131" y="173"/>
                  <a:pt x="131" y="173"/>
                  <a:pt x="131" y="173"/>
                </a:cubicBezTo>
                <a:cubicBezTo>
                  <a:pt x="151" y="163"/>
                  <a:pt x="165" y="153"/>
                  <a:pt x="172" y="144"/>
                </a:cubicBezTo>
                <a:cubicBezTo>
                  <a:pt x="180" y="134"/>
                  <a:pt x="184" y="123"/>
                  <a:pt x="185" y="109"/>
                </a:cubicBezTo>
                <a:cubicBezTo>
                  <a:pt x="131" y="109"/>
                  <a:pt x="131" y="109"/>
                  <a:pt x="131" y="109"/>
                </a:cubicBezTo>
                <a:lnTo>
                  <a:pt x="131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BDDDF1-010D-4F24-865F-EBAB8982547F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8" name="Header" descr="Click to add header">
            <a:extLst>
              <a:ext uri="{FF2B5EF4-FFF2-40B4-BE49-F238E27FC236}">
                <a16:creationId xmlns:a16="http://schemas.microsoft.com/office/drawing/2014/main" id="{0B6A1EC8-3BA6-4D79-9194-322E97B5E1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2179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237B8483-1A98-421A-9256-FB5F65C3E9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012829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227D81-8321-498B-9677-ECD39A77A360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9568092-5091-402E-A943-DDE3D8990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2425" y="1945867"/>
            <a:ext cx="7908053" cy="34099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D7194DC4-40A5-44EF-9F3A-AF46AF79435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38365" y="2046350"/>
            <a:ext cx="680727" cy="648072"/>
          </a:xfrm>
          <a:custGeom>
            <a:avLst/>
            <a:gdLst>
              <a:gd name="T0" fmla="*/ 0 w 243"/>
              <a:gd name="T1" fmla="*/ 0 h 221"/>
              <a:gd name="T2" fmla="*/ 112 w 243"/>
              <a:gd name="T3" fmla="*/ 0 h 221"/>
              <a:gd name="T4" fmla="*/ 112 w 243"/>
              <a:gd name="T5" fmla="*/ 91 h 221"/>
              <a:gd name="T6" fmla="*/ 92 w 243"/>
              <a:gd name="T7" fmla="*/ 170 h 221"/>
              <a:gd name="T8" fmla="*/ 24 w 243"/>
              <a:gd name="T9" fmla="*/ 221 h 221"/>
              <a:gd name="T10" fmla="*/ 0 w 243"/>
              <a:gd name="T11" fmla="*/ 173 h 221"/>
              <a:gd name="T12" fmla="*/ 41 w 243"/>
              <a:gd name="T13" fmla="*/ 144 h 221"/>
              <a:gd name="T14" fmla="*/ 54 w 243"/>
              <a:gd name="T15" fmla="*/ 109 h 221"/>
              <a:gd name="T16" fmla="*/ 0 w 243"/>
              <a:gd name="T17" fmla="*/ 109 h 221"/>
              <a:gd name="T18" fmla="*/ 0 w 243"/>
              <a:gd name="T19" fmla="*/ 0 h 221"/>
              <a:gd name="T20" fmla="*/ 131 w 243"/>
              <a:gd name="T21" fmla="*/ 0 h 221"/>
              <a:gd name="T22" fmla="*/ 243 w 243"/>
              <a:gd name="T23" fmla="*/ 0 h 221"/>
              <a:gd name="T24" fmla="*/ 243 w 243"/>
              <a:gd name="T25" fmla="*/ 91 h 221"/>
              <a:gd name="T26" fmla="*/ 223 w 243"/>
              <a:gd name="T27" fmla="*/ 170 h 221"/>
              <a:gd name="T28" fmla="*/ 155 w 243"/>
              <a:gd name="T29" fmla="*/ 221 h 221"/>
              <a:gd name="T30" fmla="*/ 131 w 243"/>
              <a:gd name="T31" fmla="*/ 173 h 221"/>
              <a:gd name="T32" fmla="*/ 172 w 243"/>
              <a:gd name="T33" fmla="*/ 144 h 221"/>
              <a:gd name="T34" fmla="*/ 185 w 243"/>
              <a:gd name="T35" fmla="*/ 109 h 221"/>
              <a:gd name="T36" fmla="*/ 131 w 243"/>
              <a:gd name="T37" fmla="*/ 109 h 221"/>
              <a:gd name="T38" fmla="*/ 131 w 243"/>
              <a:gd name="T3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3" h="221">
                <a:moveTo>
                  <a:pt x="0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124"/>
                  <a:pt x="106" y="150"/>
                  <a:pt x="92" y="170"/>
                </a:cubicBezTo>
                <a:cubicBezTo>
                  <a:pt x="79" y="189"/>
                  <a:pt x="56" y="206"/>
                  <a:pt x="24" y="221"/>
                </a:cubicBezTo>
                <a:cubicBezTo>
                  <a:pt x="0" y="173"/>
                  <a:pt x="0" y="173"/>
                  <a:pt x="0" y="173"/>
                </a:cubicBezTo>
                <a:cubicBezTo>
                  <a:pt x="20" y="163"/>
                  <a:pt x="34" y="153"/>
                  <a:pt x="41" y="144"/>
                </a:cubicBezTo>
                <a:cubicBezTo>
                  <a:pt x="49" y="134"/>
                  <a:pt x="53" y="123"/>
                  <a:pt x="54" y="109"/>
                </a:cubicBezTo>
                <a:cubicBezTo>
                  <a:pt x="0" y="109"/>
                  <a:pt x="0" y="109"/>
                  <a:pt x="0" y="109"/>
                </a:cubicBezTo>
                <a:lnTo>
                  <a:pt x="0" y="0"/>
                </a:lnTo>
                <a:close/>
                <a:moveTo>
                  <a:pt x="131" y="0"/>
                </a:moveTo>
                <a:cubicBezTo>
                  <a:pt x="243" y="0"/>
                  <a:pt x="243" y="0"/>
                  <a:pt x="243" y="0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43" y="124"/>
                  <a:pt x="237" y="150"/>
                  <a:pt x="223" y="170"/>
                </a:cubicBezTo>
                <a:cubicBezTo>
                  <a:pt x="210" y="189"/>
                  <a:pt x="187" y="206"/>
                  <a:pt x="155" y="221"/>
                </a:cubicBezTo>
                <a:cubicBezTo>
                  <a:pt x="131" y="173"/>
                  <a:pt x="131" y="173"/>
                  <a:pt x="131" y="173"/>
                </a:cubicBezTo>
                <a:cubicBezTo>
                  <a:pt x="151" y="163"/>
                  <a:pt x="165" y="153"/>
                  <a:pt x="172" y="144"/>
                </a:cubicBezTo>
                <a:cubicBezTo>
                  <a:pt x="180" y="134"/>
                  <a:pt x="184" y="123"/>
                  <a:pt x="185" y="109"/>
                </a:cubicBezTo>
                <a:cubicBezTo>
                  <a:pt x="131" y="109"/>
                  <a:pt x="131" y="109"/>
                  <a:pt x="131" y="109"/>
                </a:cubicBezTo>
                <a:lnTo>
                  <a:pt x="131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49BA98-A4A8-44FB-AAB7-42995898AE7E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20" name="Header" descr="Click to add header">
            <a:extLst>
              <a:ext uri="{FF2B5EF4-FFF2-40B4-BE49-F238E27FC236}">
                <a16:creationId xmlns:a16="http://schemas.microsoft.com/office/drawing/2014/main" id="{F1B007CB-502E-450E-A1CF-B3E180E2AD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2179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58886375-1D63-4C91-8705-CC9108C420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26389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B9D449C-45DD-4754-A308-6FC0D675D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479"/>
            <a:ext cx="12191997" cy="6855042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4343290-ED1A-4724-9983-8EE7C81D3142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342B0A-B345-41DF-A066-1440567792F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A16EE555-8349-4048-BF8C-C578DCA5FD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7139A64-1FAA-4CCD-AC2F-A6990DDD41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2425" y="1945867"/>
            <a:ext cx="7908053" cy="34099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9B6B473-4CCB-437E-80B1-A87F348E052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738365" y="2046350"/>
            <a:ext cx="680727" cy="648072"/>
          </a:xfrm>
          <a:custGeom>
            <a:avLst/>
            <a:gdLst>
              <a:gd name="T0" fmla="*/ 0 w 243"/>
              <a:gd name="T1" fmla="*/ 0 h 221"/>
              <a:gd name="T2" fmla="*/ 112 w 243"/>
              <a:gd name="T3" fmla="*/ 0 h 221"/>
              <a:gd name="T4" fmla="*/ 112 w 243"/>
              <a:gd name="T5" fmla="*/ 91 h 221"/>
              <a:gd name="T6" fmla="*/ 92 w 243"/>
              <a:gd name="T7" fmla="*/ 170 h 221"/>
              <a:gd name="T8" fmla="*/ 24 w 243"/>
              <a:gd name="T9" fmla="*/ 221 h 221"/>
              <a:gd name="T10" fmla="*/ 0 w 243"/>
              <a:gd name="T11" fmla="*/ 173 h 221"/>
              <a:gd name="T12" fmla="*/ 41 w 243"/>
              <a:gd name="T13" fmla="*/ 144 h 221"/>
              <a:gd name="T14" fmla="*/ 54 w 243"/>
              <a:gd name="T15" fmla="*/ 109 h 221"/>
              <a:gd name="T16" fmla="*/ 0 w 243"/>
              <a:gd name="T17" fmla="*/ 109 h 221"/>
              <a:gd name="T18" fmla="*/ 0 w 243"/>
              <a:gd name="T19" fmla="*/ 0 h 221"/>
              <a:gd name="T20" fmla="*/ 131 w 243"/>
              <a:gd name="T21" fmla="*/ 0 h 221"/>
              <a:gd name="T22" fmla="*/ 243 w 243"/>
              <a:gd name="T23" fmla="*/ 0 h 221"/>
              <a:gd name="T24" fmla="*/ 243 w 243"/>
              <a:gd name="T25" fmla="*/ 91 h 221"/>
              <a:gd name="T26" fmla="*/ 223 w 243"/>
              <a:gd name="T27" fmla="*/ 170 h 221"/>
              <a:gd name="T28" fmla="*/ 155 w 243"/>
              <a:gd name="T29" fmla="*/ 221 h 221"/>
              <a:gd name="T30" fmla="*/ 131 w 243"/>
              <a:gd name="T31" fmla="*/ 173 h 221"/>
              <a:gd name="T32" fmla="*/ 172 w 243"/>
              <a:gd name="T33" fmla="*/ 144 h 221"/>
              <a:gd name="T34" fmla="*/ 185 w 243"/>
              <a:gd name="T35" fmla="*/ 109 h 221"/>
              <a:gd name="T36" fmla="*/ 131 w 243"/>
              <a:gd name="T37" fmla="*/ 109 h 221"/>
              <a:gd name="T38" fmla="*/ 131 w 243"/>
              <a:gd name="T39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3" h="221">
                <a:moveTo>
                  <a:pt x="0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124"/>
                  <a:pt x="106" y="150"/>
                  <a:pt x="92" y="170"/>
                </a:cubicBezTo>
                <a:cubicBezTo>
                  <a:pt x="79" y="189"/>
                  <a:pt x="56" y="206"/>
                  <a:pt x="24" y="221"/>
                </a:cubicBezTo>
                <a:cubicBezTo>
                  <a:pt x="0" y="173"/>
                  <a:pt x="0" y="173"/>
                  <a:pt x="0" y="173"/>
                </a:cubicBezTo>
                <a:cubicBezTo>
                  <a:pt x="20" y="163"/>
                  <a:pt x="34" y="153"/>
                  <a:pt x="41" y="144"/>
                </a:cubicBezTo>
                <a:cubicBezTo>
                  <a:pt x="49" y="134"/>
                  <a:pt x="53" y="123"/>
                  <a:pt x="54" y="109"/>
                </a:cubicBezTo>
                <a:cubicBezTo>
                  <a:pt x="0" y="109"/>
                  <a:pt x="0" y="109"/>
                  <a:pt x="0" y="109"/>
                </a:cubicBezTo>
                <a:lnTo>
                  <a:pt x="0" y="0"/>
                </a:lnTo>
                <a:close/>
                <a:moveTo>
                  <a:pt x="131" y="0"/>
                </a:moveTo>
                <a:cubicBezTo>
                  <a:pt x="243" y="0"/>
                  <a:pt x="243" y="0"/>
                  <a:pt x="243" y="0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43" y="124"/>
                  <a:pt x="237" y="150"/>
                  <a:pt x="223" y="170"/>
                </a:cubicBezTo>
                <a:cubicBezTo>
                  <a:pt x="210" y="189"/>
                  <a:pt x="187" y="206"/>
                  <a:pt x="155" y="221"/>
                </a:cubicBezTo>
                <a:cubicBezTo>
                  <a:pt x="131" y="173"/>
                  <a:pt x="131" y="173"/>
                  <a:pt x="131" y="173"/>
                </a:cubicBezTo>
                <a:cubicBezTo>
                  <a:pt x="151" y="163"/>
                  <a:pt x="165" y="153"/>
                  <a:pt x="172" y="144"/>
                </a:cubicBezTo>
                <a:cubicBezTo>
                  <a:pt x="180" y="134"/>
                  <a:pt x="184" y="123"/>
                  <a:pt x="185" y="109"/>
                </a:cubicBezTo>
                <a:cubicBezTo>
                  <a:pt x="131" y="109"/>
                  <a:pt x="131" y="109"/>
                  <a:pt x="131" y="109"/>
                </a:cubicBezTo>
                <a:lnTo>
                  <a:pt x="131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3C41F-4A45-40E7-9A85-B03271B32D42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21" name="Header" descr="Click to add header">
            <a:extLst>
              <a:ext uri="{FF2B5EF4-FFF2-40B4-BE49-F238E27FC236}">
                <a16:creationId xmlns:a16="http://schemas.microsoft.com/office/drawing/2014/main" id="{519E99CF-3ED2-4306-BB19-9236830C5D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2179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9" name="Podtytuł 2">
            <a:extLst>
              <a:ext uri="{FF2B5EF4-FFF2-40B4-BE49-F238E27FC236}">
                <a16:creationId xmlns:a16="http://schemas.microsoft.com/office/drawing/2014/main" id="{94B52EAC-9D57-4BF0-A902-4DB83726FC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240328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30A07D-E958-493E-9AC1-7211F513C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479"/>
            <a:ext cx="12191997" cy="685504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C2BFCB-C419-420E-9479-871894E421C7}"/>
              </a:ext>
            </a:extLst>
          </p:cNvPr>
          <p:cNvSpPr/>
          <p:nvPr userDrawn="1"/>
        </p:nvSpPr>
        <p:spPr>
          <a:xfrm>
            <a:off x="526468" y="1240973"/>
            <a:ext cx="11157531" cy="4635846"/>
          </a:xfrm>
          <a:prstGeom prst="roundRect">
            <a:avLst>
              <a:gd name="adj" fmla="val 1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2AEAF5-1520-4552-8BD4-DBD343F376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7138" y="1240974"/>
            <a:ext cx="4106861" cy="46358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360000" anchor="t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Graphic 20">
            <a:extLst>
              <a:ext uri="{FF2B5EF4-FFF2-40B4-BE49-F238E27FC236}">
                <a16:creationId xmlns:a16="http://schemas.microsoft.com/office/drawing/2014/main" id="{2D5D48C0-A8C1-4066-BC23-CFC1A672C9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AD8CCA-D00A-4678-B986-AE248628DE4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48E5B4F8-A766-4453-A196-3E789D717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829" y="1418497"/>
            <a:ext cx="6668771" cy="532022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65EA655A-8917-4505-BE55-D094B963FE0D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D70C75-BAA2-48BC-B6F3-4F004C0C63BF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7" name="Header" descr="Click to add header">
            <a:extLst>
              <a:ext uri="{FF2B5EF4-FFF2-40B4-BE49-F238E27FC236}">
                <a16:creationId xmlns:a16="http://schemas.microsoft.com/office/drawing/2014/main" id="{6C1A8099-8A36-4EA7-A5E6-F44D45D218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4" name="Podtytuł 2">
            <a:extLst>
              <a:ext uri="{FF2B5EF4-FFF2-40B4-BE49-F238E27FC236}">
                <a16:creationId xmlns:a16="http://schemas.microsoft.com/office/drawing/2014/main" id="{7759A5F7-C52E-4DCA-8543-294198E7868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5" name="Symbol zastępczy tekstu 8">
            <a:extLst>
              <a:ext uri="{FF2B5EF4-FFF2-40B4-BE49-F238E27FC236}">
                <a16:creationId xmlns:a16="http://schemas.microsoft.com/office/drawing/2014/main" id="{2F0C4544-7980-458E-9C6B-F356902614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829" y="2016633"/>
            <a:ext cx="6668770" cy="37393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 sz="1100" b="0"/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"/>
              <a:tabLst/>
              <a:defRPr sz="1100"/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050"/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Open Sans" panose="020B0606030504020204" pitchFamily="34" charset="0"/>
              <a:buChar char="-"/>
              <a:tabLst/>
              <a:defRPr sz="1000"/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000"/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5990489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B88B83-F159-4897-BB52-652AD31730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C2BFCB-C419-420E-9479-871894E421C7}"/>
              </a:ext>
            </a:extLst>
          </p:cNvPr>
          <p:cNvSpPr/>
          <p:nvPr userDrawn="1"/>
        </p:nvSpPr>
        <p:spPr>
          <a:xfrm>
            <a:off x="526468" y="1240973"/>
            <a:ext cx="11157531" cy="4635846"/>
          </a:xfrm>
          <a:prstGeom prst="roundRect">
            <a:avLst>
              <a:gd name="adj" fmla="val 12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2AEAF5-1520-4552-8BD4-DBD343F376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77138" y="1240974"/>
            <a:ext cx="4106861" cy="463584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360000" anchor="t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Graphic 20">
            <a:extLst>
              <a:ext uri="{FF2B5EF4-FFF2-40B4-BE49-F238E27FC236}">
                <a16:creationId xmlns:a16="http://schemas.microsoft.com/office/drawing/2014/main" id="{2D5D48C0-A8C1-4066-BC23-CFC1A672C9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AD8CCA-D00A-4678-B986-AE248628DE4F}"/>
              </a:ext>
            </a:extLst>
          </p:cNvPr>
          <p:cNvCxnSpPr>
            <a:cxnSpLocks/>
          </p:cNvCxnSpPr>
          <p:nvPr userDrawn="1"/>
        </p:nvCxnSpPr>
        <p:spPr>
          <a:xfrm>
            <a:off x="583900" y="0"/>
            <a:ext cx="0" cy="2323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48E5B4F8-A766-4453-A196-3E789D717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829" y="1418497"/>
            <a:ext cx="6668771" cy="532022"/>
          </a:xfrm>
          <a:prstGeom prst="rect">
            <a:avLst/>
          </a:prstGeom>
        </p:spPr>
        <p:txBody>
          <a:bodyPr anchor="ctr"/>
          <a:lstStyle>
            <a:lvl1pPr algn="l">
              <a:defRPr sz="24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A09739C7-CC83-4AF7-AC35-FBC647FA5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829" y="2016633"/>
            <a:ext cx="6668770" cy="373939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271463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 sz="1100" b="0"/>
            </a:lvl1pPr>
            <a:lvl2pPr marL="715963" marR="0" indent="-2587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"/>
              <a:tabLst/>
              <a:defRPr sz="1100"/>
            </a:lvl2pPr>
            <a:lvl3pPr marL="1168400" marR="0" indent="-254000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050"/>
            </a:lvl3pPr>
            <a:lvl4pPr marL="1611313" marR="0" indent="-261938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Open Sans" panose="020B0606030504020204" pitchFamily="34" charset="0"/>
              <a:buChar char="-"/>
              <a:tabLst/>
              <a:defRPr sz="1000"/>
            </a:lvl4pPr>
            <a:lvl5pPr marL="2063750" marR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"/>
              <a:tabLst/>
              <a:defRPr sz="1000"/>
            </a:lvl5pPr>
          </a:lstStyle>
          <a:p>
            <a:pPr marL="271463" marR="0" lvl="0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271463" marR="0" lvl="1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271463" marR="0" lvl="2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271463" marR="0" lvl="3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271463" marR="0" lvl="4" indent="-271463" algn="l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>
                <a:srgbClr val="1F3C77"/>
              </a:buClr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sz="1100" b="1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9E72800A-4D08-45B2-BDA7-3BF01235A54F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AD187-7240-472E-BEF1-7A334766042F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20" name="Header" descr="Click to add header">
            <a:extLst>
              <a:ext uri="{FF2B5EF4-FFF2-40B4-BE49-F238E27FC236}">
                <a16:creationId xmlns:a16="http://schemas.microsoft.com/office/drawing/2014/main" id="{0C9E2BC3-4E1D-4FF9-86A0-1FE7CF4B85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  <p:sp>
        <p:nvSpPr>
          <p:cNvPr id="17" name="Podtytuł 2">
            <a:extLst>
              <a:ext uri="{FF2B5EF4-FFF2-40B4-BE49-F238E27FC236}">
                <a16:creationId xmlns:a16="http://schemas.microsoft.com/office/drawing/2014/main" id="{F920E035-D31B-4836-B274-7881061305F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1817" y="313643"/>
            <a:ext cx="11111105" cy="284768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85371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9B55AAA-3AD9-48CC-B410-1DE93093B6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0602" y="-6096"/>
            <a:ext cx="5470876" cy="68640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5B1932-FB6E-41E3-AA00-76DE2E235D4E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20">
            <a:extLst>
              <a:ext uri="{FF2B5EF4-FFF2-40B4-BE49-F238E27FC236}">
                <a16:creationId xmlns:a16="http://schemas.microsoft.com/office/drawing/2014/main" id="{73205B17-1AB7-4821-8B9C-49A14AED62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8073" y="5506539"/>
            <a:ext cx="2080601" cy="1043975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EFD41C6-E4BD-4C4D-B85E-AF46048C24FF}"/>
              </a:ext>
            </a:extLst>
          </p:cNvPr>
          <p:cNvSpPr txBox="1">
            <a:spLocks/>
          </p:cNvSpPr>
          <p:nvPr userDrawn="1"/>
        </p:nvSpPr>
        <p:spPr>
          <a:xfrm>
            <a:off x="583900" y="2732183"/>
            <a:ext cx="5997372" cy="1003982"/>
          </a:xfrm>
          <a:prstGeom prst="rect">
            <a:avLst/>
          </a:prstGeom>
        </p:spPr>
        <p:txBody>
          <a:bodyPr wrap="none"/>
          <a:lstStyle>
            <a:lvl1pPr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3067" b="1" kern="120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defTabSz="311150">
              <a:spcBef>
                <a:spcPct val="0"/>
              </a:spcBef>
              <a:spcAft>
                <a:spcPct val="35000"/>
              </a:spcAft>
            </a:pPr>
            <a:r>
              <a:rPr lang="en-US" sz="4400" b="1" noProof="0">
                <a:solidFill>
                  <a:schemeClr val="accent1"/>
                </a:solidFill>
                <a:latin typeface="+mn-lt"/>
              </a:rPr>
              <a:t>Thank</a:t>
            </a:r>
            <a:r>
              <a:rPr lang="en-US" sz="4400" b="0" noProof="0">
                <a:solidFill>
                  <a:schemeClr val="accent1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4400" b="0" noProof="0">
                <a:solidFill>
                  <a:schemeClr val="accent1"/>
                </a:solidFill>
                <a:latin typeface="+mj-lt"/>
              </a:rPr>
              <a:t>You!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94039066-2DE8-47E1-B3F7-A2793AF1FA2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03803" y="5678484"/>
            <a:ext cx="1254126" cy="654049"/>
            <a:chOff x="448" y="3577"/>
            <a:chExt cx="790" cy="412"/>
          </a:xfrm>
          <a:solidFill>
            <a:schemeClr val="accent1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E85A9DD-914F-4C5E-805D-DD6610B0C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" y="3586"/>
              <a:ext cx="46" cy="111"/>
            </a:xfrm>
            <a:custGeom>
              <a:avLst/>
              <a:gdLst>
                <a:gd name="T0" fmla="*/ 99 w 99"/>
                <a:gd name="T1" fmla="*/ 233 h 237"/>
                <a:gd name="T2" fmla="*/ 99 w 99"/>
                <a:gd name="T3" fmla="*/ 233 h 237"/>
                <a:gd name="T4" fmla="*/ 27 w 99"/>
                <a:gd name="T5" fmla="*/ 176 h 237"/>
                <a:gd name="T6" fmla="*/ 27 w 99"/>
                <a:gd name="T7" fmla="*/ 84 h 237"/>
                <a:gd name="T8" fmla="*/ 0 w 99"/>
                <a:gd name="T9" fmla="*/ 84 h 237"/>
                <a:gd name="T10" fmla="*/ 0 w 99"/>
                <a:gd name="T11" fmla="*/ 51 h 237"/>
                <a:gd name="T12" fmla="*/ 27 w 99"/>
                <a:gd name="T13" fmla="*/ 51 h 237"/>
                <a:gd name="T14" fmla="*/ 27 w 99"/>
                <a:gd name="T15" fmla="*/ 4 h 237"/>
                <a:gd name="T16" fmla="*/ 64 w 99"/>
                <a:gd name="T17" fmla="*/ 0 h 237"/>
                <a:gd name="T18" fmla="*/ 64 w 99"/>
                <a:gd name="T19" fmla="*/ 51 h 237"/>
                <a:gd name="T20" fmla="*/ 98 w 99"/>
                <a:gd name="T21" fmla="*/ 51 h 237"/>
                <a:gd name="T22" fmla="*/ 98 w 99"/>
                <a:gd name="T23" fmla="*/ 84 h 237"/>
                <a:gd name="T24" fmla="*/ 64 w 99"/>
                <a:gd name="T25" fmla="*/ 84 h 237"/>
                <a:gd name="T26" fmla="*/ 64 w 99"/>
                <a:gd name="T27" fmla="*/ 175 h 237"/>
                <a:gd name="T28" fmla="*/ 99 w 99"/>
                <a:gd name="T29" fmla="*/ 199 h 237"/>
                <a:gd name="T30" fmla="*/ 99 w 99"/>
                <a:gd name="T31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" h="237">
                  <a:moveTo>
                    <a:pt x="99" y="233"/>
                  </a:moveTo>
                  <a:lnTo>
                    <a:pt x="99" y="233"/>
                  </a:lnTo>
                  <a:cubicBezTo>
                    <a:pt x="57" y="237"/>
                    <a:pt x="27" y="220"/>
                    <a:pt x="27" y="176"/>
                  </a:cubicBezTo>
                  <a:lnTo>
                    <a:pt x="27" y="84"/>
                  </a:lnTo>
                  <a:lnTo>
                    <a:pt x="0" y="84"/>
                  </a:lnTo>
                  <a:lnTo>
                    <a:pt x="0" y="51"/>
                  </a:lnTo>
                  <a:lnTo>
                    <a:pt x="27" y="51"/>
                  </a:lnTo>
                  <a:lnTo>
                    <a:pt x="27" y="4"/>
                  </a:lnTo>
                  <a:lnTo>
                    <a:pt x="64" y="0"/>
                  </a:lnTo>
                  <a:lnTo>
                    <a:pt x="64" y="51"/>
                  </a:lnTo>
                  <a:lnTo>
                    <a:pt x="98" y="51"/>
                  </a:lnTo>
                  <a:lnTo>
                    <a:pt x="98" y="84"/>
                  </a:lnTo>
                  <a:lnTo>
                    <a:pt x="64" y="84"/>
                  </a:lnTo>
                  <a:lnTo>
                    <a:pt x="64" y="175"/>
                  </a:lnTo>
                  <a:cubicBezTo>
                    <a:pt x="64" y="190"/>
                    <a:pt x="73" y="203"/>
                    <a:pt x="99" y="199"/>
                  </a:cubicBezTo>
                  <a:lnTo>
                    <a:pt x="99" y="2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F697E4A-3CD5-458E-A8A9-6A57BB6AD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" y="3577"/>
              <a:ext cx="75" cy="117"/>
            </a:xfrm>
            <a:custGeom>
              <a:avLst/>
              <a:gdLst>
                <a:gd name="T0" fmla="*/ 39 w 164"/>
                <a:gd name="T1" fmla="*/ 0 h 251"/>
                <a:gd name="T2" fmla="*/ 39 w 164"/>
                <a:gd name="T3" fmla="*/ 0 h 251"/>
                <a:gd name="T4" fmla="*/ 39 w 164"/>
                <a:gd name="T5" fmla="*/ 83 h 251"/>
                <a:gd name="T6" fmla="*/ 83 w 164"/>
                <a:gd name="T7" fmla="*/ 67 h 251"/>
                <a:gd name="T8" fmla="*/ 164 w 164"/>
                <a:gd name="T9" fmla="*/ 145 h 251"/>
                <a:gd name="T10" fmla="*/ 164 w 164"/>
                <a:gd name="T11" fmla="*/ 251 h 251"/>
                <a:gd name="T12" fmla="*/ 125 w 164"/>
                <a:gd name="T13" fmla="*/ 251 h 251"/>
                <a:gd name="T14" fmla="*/ 125 w 164"/>
                <a:gd name="T15" fmla="*/ 145 h 251"/>
                <a:gd name="T16" fmla="*/ 77 w 164"/>
                <a:gd name="T17" fmla="*/ 101 h 251"/>
                <a:gd name="T18" fmla="*/ 39 w 164"/>
                <a:gd name="T19" fmla="*/ 113 h 251"/>
                <a:gd name="T20" fmla="*/ 39 w 164"/>
                <a:gd name="T21" fmla="*/ 251 h 251"/>
                <a:gd name="T22" fmla="*/ 0 w 164"/>
                <a:gd name="T23" fmla="*/ 251 h 251"/>
                <a:gd name="T24" fmla="*/ 0 w 164"/>
                <a:gd name="T25" fmla="*/ 0 h 251"/>
                <a:gd name="T26" fmla="*/ 39 w 164"/>
                <a:gd name="T2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251">
                  <a:moveTo>
                    <a:pt x="39" y="0"/>
                  </a:moveTo>
                  <a:lnTo>
                    <a:pt x="39" y="0"/>
                  </a:lnTo>
                  <a:lnTo>
                    <a:pt x="39" y="83"/>
                  </a:lnTo>
                  <a:cubicBezTo>
                    <a:pt x="53" y="71"/>
                    <a:pt x="71" y="67"/>
                    <a:pt x="83" y="67"/>
                  </a:cubicBezTo>
                  <a:cubicBezTo>
                    <a:pt x="129" y="67"/>
                    <a:pt x="164" y="95"/>
                    <a:pt x="164" y="145"/>
                  </a:cubicBezTo>
                  <a:lnTo>
                    <a:pt x="164" y="251"/>
                  </a:lnTo>
                  <a:lnTo>
                    <a:pt x="125" y="251"/>
                  </a:lnTo>
                  <a:lnTo>
                    <a:pt x="125" y="145"/>
                  </a:lnTo>
                  <a:cubicBezTo>
                    <a:pt x="125" y="117"/>
                    <a:pt x="103" y="102"/>
                    <a:pt x="77" y="101"/>
                  </a:cubicBezTo>
                  <a:cubicBezTo>
                    <a:pt x="65" y="101"/>
                    <a:pt x="51" y="106"/>
                    <a:pt x="39" y="113"/>
                  </a:cubicBezTo>
                  <a:lnTo>
                    <a:pt x="39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A06AE1E-0731-4172-8A75-9E04B141E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" y="3577"/>
              <a:ext cx="18" cy="117"/>
            </a:xfrm>
            <a:custGeom>
              <a:avLst/>
              <a:gdLst>
                <a:gd name="T0" fmla="*/ 40 w 40"/>
                <a:gd name="T1" fmla="*/ 251 h 251"/>
                <a:gd name="T2" fmla="*/ 40 w 40"/>
                <a:gd name="T3" fmla="*/ 251 h 251"/>
                <a:gd name="T4" fmla="*/ 1 w 40"/>
                <a:gd name="T5" fmla="*/ 251 h 251"/>
                <a:gd name="T6" fmla="*/ 1 w 40"/>
                <a:gd name="T7" fmla="*/ 70 h 251"/>
                <a:gd name="T8" fmla="*/ 40 w 40"/>
                <a:gd name="T9" fmla="*/ 70 h 251"/>
                <a:gd name="T10" fmla="*/ 40 w 40"/>
                <a:gd name="T11" fmla="*/ 251 h 251"/>
                <a:gd name="T12" fmla="*/ 0 w 40"/>
                <a:gd name="T13" fmla="*/ 0 h 251"/>
                <a:gd name="T14" fmla="*/ 0 w 40"/>
                <a:gd name="T15" fmla="*/ 0 h 251"/>
                <a:gd name="T16" fmla="*/ 40 w 40"/>
                <a:gd name="T17" fmla="*/ 0 h 251"/>
                <a:gd name="T18" fmla="*/ 40 w 40"/>
                <a:gd name="T19" fmla="*/ 42 h 251"/>
                <a:gd name="T20" fmla="*/ 0 w 40"/>
                <a:gd name="T21" fmla="*/ 42 h 251"/>
                <a:gd name="T22" fmla="*/ 0 w 40"/>
                <a:gd name="T23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251">
                  <a:moveTo>
                    <a:pt x="40" y="251"/>
                  </a:moveTo>
                  <a:lnTo>
                    <a:pt x="40" y="251"/>
                  </a:lnTo>
                  <a:lnTo>
                    <a:pt x="1" y="251"/>
                  </a:lnTo>
                  <a:lnTo>
                    <a:pt x="1" y="70"/>
                  </a:lnTo>
                  <a:lnTo>
                    <a:pt x="40" y="70"/>
                  </a:lnTo>
                  <a:lnTo>
                    <a:pt x="40" y="251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40" y="0"/>
                  </a:lnTo>
                  <a:lnTo>
                    <a:pt x="40" y="42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7E8E1BE-0FDE-4831-A5D6-3AFAFA644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" y="3608"/>
              <a:ext cx="76" cy="86"/>
            </a:xfrm>
            <a:custGeom>
              <a:avLst/>
              <a:gdLst>
                <a:gd name="T0" fmla="*/ 32 w 165"/>
                <a:gd name="T1" fmla="*/ 3 h 184"/>
                <a:gd name="T2" fmla="*/ 32 w 165"/>
                <a:gd name="T3" fmla="*/ 3 h 184"/>
                <a:gd name="T4" fmla="*/ 37 w 165"/>
                <a:gd name="T5" fmla="*/ 25 h 184"/>
                <a:gd name="T6" fmla="*/ 83 w 165"/>
                <a:gd name="T7" fmla="*/ 0 h 184"/>
                <a:gd name="T8" fmla="*/ 165 w 165"/>
                <a:gd name="T9" fmla="*/ 79 h 184"/>
                <a:gd name="T10" fmla="*/ 165 w 165"/>
                <a:gd name="T11" fmla="*/ 184 h 184"/>
                <a:gd name="T12" fmla="*/ 126 w 165"/>
                <a:gd name="T13" fmla="*/ 184 h 184"/>
                <a:gd name="T14" fmla="*/ 126 w 165"/>
                <a:gd name="T15" fmla="*/ 79 h 184"/>
                <a:gd name="T16" fmla="*/ 39 w 165"/>
                <a:gd name="T17" fmla="*/ 54 h 184"/>
                <a:gd name="T18" fmla="*/ 39 w 165"/>
                <a:gd name="T19" fmla="*/ 184 h 184"/>
                <a:gd name="T20" fmla="*/ 0 w 165"/>
                <a:gd name="T21" fmla="*/ 184 h 184"/>
                <a:gd name="T22" fmla="*/ 0 w 165"/>
                <a:gd name="T23" fmla="*/ 3 h 184"/>
                <a:gd name="T24" fmla="*/ 32 w 165"/>
                <a:gd name="T25" fmla="*/ 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184">
                  <a:moveTo>
                    <a:pt x="32" y="3"/>
                  </a:moveTo>
                  <a:lnTo>
                    <a:pt x="32" y="3"/>
                  </a:lnTo>
                  <a:lnTo>
                    <a:pt x="37" y="25"/>
                  </a:lnTo>
                  <a:cubicBezTo>
                    <a:pt x="49" y="7"/>
                    <a:pt x="71" y="0"/>
                    <a:pt x="83" y="0"/>
                  </a:cubicBezTo>
                  <a:cubicBezTo>
                    <a:pt x="134" y="0"/>
                    <a:pt x="165" y="28"/>
                    <a:pt x="165" y="79"/>
                  </a:cubicBezTo>
                  <a:lnTo>
                    <a:pt x="165" y="184"/>
                  </a:lnTo>
                  <a:lnTo>
                    <a:pt x="126" y="184"/>
                  </a:lnTo>
                  <a:lnTo>
                    <a:pt x="126" y="79"/>
                  </a:lnTo>
                  <a:cubicBezTo>
                    <a:pt x="126" y="33"/>
                    <a:pt x="68" y="19"/>
                    <a:pt x="39" y="54"/>
                  </a:cubicBezTo>
                  <a:lnTo>
                    <a:pt x="39" y="184"/>
                  </a:lnTo>
                  <a:lnTo>
                    <a:pt x="0" y="184"/>
                  </a:lnTo>
                  <a:lnTo>
                    <a:pt x="0" y="3"/>
                  </a:lnTo>
                  <a:lnTo>
                    <a:pt x="32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DA893A2-A9BF-4E41-BF63-F018860DF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" y="3577"/>
              <a:ext cx="76" cy="117"/>
            </a:xfrm>
            <a:custGeom>
              <a:avLst/>
              <a:gdLst>
                <a:gd name="T0" fmla="*/ 38 w 166"/>
                <a:gd name="T1" fmla="*/ 148 h 251"/>
                <a:gd name="T2" fmla="*/ 38 w 166"/>
                <a:gd name="T3" fmla="*/ 148 h 251"/>
                <a:gd name="T4" fmla="*/ 116 w 166"/>
                <a:gd name="T5" fmla="*/ 70 h 251"/>
                <a:gd name="T6" fmla="*/ 163 w 166"/>
                <a:gd name="T7" fmla="*/ 70 h 251"/>
                <a:gd name="T8" fmla="*/ 83 w 166"/>
                <a:gd name="T9" fmla="*/ 149 h 251"/>
                <a:gd name="T10" fmla="*/ 166 w 166"/>
                <a:gd name="T11" fmla="*/ 251 h 251"/>
                <a:gd name="T12" fmla="*/ 121 w 166"/>
                <a:gd name="T13" fmla="*/ 251 h 251"/>
                <a:gd name="T14" fmla="*/ 38 w 166"/>
                <a:gd name="T15" fmla="*/ 148 h 251"/>
                <a:gd name="T16" fmla="*/ 38 w 166"/>
                <a:gd name="T17" fmla="*/ 251 h 251"/>
                <a:gd name="T18" fmla="*/ 38 w 166"/>
                <a:gd name="T19" fmla="*/ 251 h 251"/>
                <a:gd name="T20" fmla="*/ 0 w 166"/>
                <a:gd name="T21" fmla="*/ 251 h 251"/>
                <a:gd name="T22" fmla="*/ 0 w 166"/>
                <a:gd name="T23" fmla="*/ 0 h 251"/>
                <a:gd name="T24" fmla="*/ 38 w 166"/>
                <a:gd name="T25" fmla="*/ 0 h 251"/>
                <a:gd name="T26" fmla="*/ 38 w 166"/>
                <a:gd name="T2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6" h="251">
                  <a:moveTo>
                    <a:pt x="38" y="148"/>
                  </a:moveTo>
                  <a:lnTo>
                    <a:pt x="38" y="148"/>
                  </a:lnTo>
                  <a:lnTo>
                    <a:pt x="116" y="70"/>
                  </a:lnTo>
                  <a:lnTo>
                    <a:pt x="163" y="70"/>
                  </a:lnTo>
                  <a:lnTo>
                    <a:pt x="83" y="149"/>
                  </a:lnTo>
                  <a:lnTo>
                    <a:pt x="166" y="251"/>
                  </a:lnTo>
                  <a:lnTo>
                    <a:pt x="121" y="251"/>
                  </a:lnTo>
                  <a:lnTo>
                    <a:pt x="38" y="148"/>
                  </a:lnTo>
                  <a:close/>
                  <a:moveTo>
                    <a:pt x="38" y="251"/>
                  </a:moveTo>
                  <a:lnTo>
                    <a:pt x="38" y="251"/>
                  </a:lnTo>
                  <a:lnTo>
                    <a:pt x="0" y="251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2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939399E-9D89-49D8-8782-DBFD7117A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" y="3675"/>
              <a:ext cx="20" cy="20"/>
            </a:xfrm>
            <a:custGeom>
              <a:avLst/>
              <a:gdLst>
                <a:gd name="T0" fmla="*/ 0 w 43"/>
                <a:gd name="T1" fmla="*/ 0 h 43"/>
                <a:gd name="T2" fmla="*/ 0 w 43"/>
                <a:gd name="T3" fmla="*/ 0 h 43"/>
                <a:gd name="T4" fmla="*/ 43 w 43"/>
                <a:gd name="T5" fmla="*/ 0 h 43"/>
                <a:gd name="T6" fmla="*/ 43 w 43"/>
                <a:gd name="T7" fmla="*/ 43 h 43"/>
                <a:gd name="T8" fmla="*/ 0 w 43"/>
                <a:gd name="T9" fmla="*/ 43 h 43"/>
                <a:gd name="T10" fmla="*/ 0 w 43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5C2F29D-8A2D-4D7E-BF05-B6EFD0239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" y="3754"/>
              <a:ext cx="75" cy="88"/>
            </a:xfrm>
            <a:custGeom>
              <a:avLst/>
              <a:gdLst>
                <a:gd name="T0" fmla="*/ 140 w 163"/>
                <a:gd name="T1" fmla="*/ 54 h 189"/>
                <a:gd name="T2" fmla="*/ 140 w 163"/>
                <a:gd name="T3" fmla="*/ 54 h 189"/>
                <a:gd name="T4" fmla="*/ 93 w 163"/>
                <a:gd name="T5" fmla="*/ 36 h 189"/>
                <a:gd name="T6" fmla="*/ 38 w 163"/>
                <a:gd name="T7" fmla="*/ 96 h 189"/>
                <a:gd name="T8" fmla="*/ 94 w 163"/>
                <a:gd name="T9" fmla="*/ 154 h 189"/>
                <a:gd name="T10" fmla="*/ 141 w 163"/>
                <a:gd name="T11" fmla="*/ 135 h 189"/>
                <a:gd name="T12" fmla="*/ 163 w 163"/>
                <a:gd name="T13" fmla="*/ 159 h 189"/>
                <a:gd name="T14" fmla="*/ 94 w 163"/>
                <a:gd name="T15" fmla="*/ 189 h 189"/>
                <a:gd name="T16" fmla="*/ 0 w 163"/>
                <a:gd name="T17" fmla="*/ 95 h 189"/>
                <a:gd name="T18" fmla="*/ 94 w 163"/>
                <a:gd name="T19" fmla="*/ 0 h 189"/>
                <a:gd name="T20" fmla="*/ 162 w 163"/>
                <a:gd name="T21" fmla="*/ 30 h 189"/>
                <a:gd name="T22" fmla="*/ 140 w 163"/>
                <a:gd name="T23" fmla="*/ 5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9">
                  <a:moveTo>
                    <a:pt x="140" y="54"/>
                  </a:moveTo>
                  <a:lnTo>
                    <a:pt x="140" y="54"/>
                  </a:lnTo>
                  <a:cubicBezTo>
                    <a:pt x="125" y="40"/>
                    <a:pt x="109" y="36"/>
                    <a:pt x="93" y="36"/>
                  </a:cubicBezTo>
                  <a:cubicBezTo>
                    <a:pt x="66" y="36"/>
                    <a:pt x="39" y="56"/>
                    <a:pt x="38" y="96"/>
                  </a:cubicBezTo>
                  <a:cubicBezTo>
                    <a:pt x="38" y="127"/>
                    <a:pt x="58" y="154"/>
                    <a:pt x="94" y="154"/>
                  </a:cubicBezTo>
                  <a:cubicBezTo>
                    <a:pt x="111" y="154"/>
                    <a:pt x="124" y="150"/>
                    <a:pt x="141" y="135"/>
                  </a:cubicBezTo>
                  <a:lnTo>
                    <a:pt x="163" y="159"/>
                  </a:lnTo>
                  <a:cubicBezTo>
                    <a:pt x="144" y="178"/>
                    <a:pt x="119" y="189"/>
                    <a:pt x="94" y="189"/>
                  </a:cubicBezTo>
                  <a:cubicBezTo>
                    <a:pt x="32" y="189"/>
                    <a:pt x="0" y="144"/>
                    <a:pt x="0" y="95"/>
                  </a:cubicBezTo>
                  <a:cubicBezTo>
                    <a:pt x="0" y="45"/>
                    <a:pt x="33" y="1"/>
                    <a:pt x="94" y="0"/>
                  </a:cubicBezTo>
                  <a:cubicBezTo>
                    <a:pt x="119" y="0"/>
                    <a:pt x="141" y="10"/>
                    <a:pt x="162" y="30"/>
                  </a:cubicBezTo>
                  <a:lnTo>
                    <a:pt x="140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256ED6B6-4512-476F-8921-0C252C709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3753"/>
              <a:ext cx="55" cy="87"/>
            </a:xfrm>
            <a:custGeom>
              <a:avLst/>
              <a:gdLst>
                <a:gd name="T0" fmla="*/ 32 w 120"/>
                <a:gd name="T1" fmla="*/ 5 h 186"/>
                <a:gd name="T2" fmla="*/ 32 w 120"/>
                <a:gd name="T3" fmla="*/ 5 h 186"/>
                <a:gd name="T4" fmla="*/ 36 w 120"/>
                <a:gd name="T5" fmla="*/ 24 h 186"/>
                <a:gd name="T6" fmla="*/ 79 w 120"/>
                <a:gd name="T7" fmla="*/ 0 h 186"/>
                <a:gd name="T8" fmla="*/ 120 w 120"/>
                <a:gd name="T9" fmla="*/ 12 h 186"/>
                <a:gd name="T10" fmla="*/ 104 w 120"/>
                <a:gd name="T11" fmla="*/ 43 h 186"/>
                <a:gd name="T12" fmla="*/ 38 w 120"/>
                <a:gd name="T13" fmla="*/ 73 h 186"/>
                <a:gd name="T14" fmla="*/ 38 w 120"/>
                <a:gd name="T15" fmla="*/ 186 h 186"/>
                <a:gd name="T16" fmla="*/ 0 w 120"/>
                <a:gd name="T17" fmla="*/ 186 h 186"/>
                <a:gd name="T18" fmla="*/ 0 w 120"/>
                <a:gd name="T19" fmla="*/ 5 h 186"/>
                <a:gd name="T20" fmla="*/ 32 w 120"/>
                <a:gd name="T21" fmla="*/ 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186">
                  <a:moveTo>
                    <a:pt x="32" y="5"/>
                  </a:moveTo>
                  <a:lnTo>
                    <a:pt x="32" y="5"/>
                  </a:lnTo>
                  <a:lnTo>
                    <a:pt x="36" y="24"/>
                  </a:lnTo>
                  <a:cubicBezTo>
                    <a:pt x="47" y="3"/>
                    <a:pt x="67" y="1"/>
                    <a:pt x="79" y="0"/>
                  </a:cubicBezTo>
                  <a:cubicBezTo>
                    <a:pt x="91" y="0"/>
                    <a:pt x="108" y="4"/>
                    <a:pt x="120" y="12"/>
                  </a:cubicBezTo>
                  <a:lnTo>
                    <a:pt x="104" y="43"/>
                  </a:lnTo>
                  <a:cubicBezTo>
                    <a:pt x="76" y="26"/>
                    <a:pt x="38" y="37"/>
                    <a:pt x="38" y="73"/>
                  </a:cubicBezTo>
                  <a:lnTo>
                    <a:pt x="38" y="186"/>
                  </a:lnTo>
                  <a:lnTo>
                    <a:pt x="0" y="186"/>
                  </a:lnTo>
                  <a:lnTo>
                    <a:pt x="0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0A7CAC1-6169-43E7-837C-B3F98298F5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" y="3753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8 h 189"/>
                <a:gd name="T16" fmla="*/ 93 w 191"/>
                <a:gd name="T17" fmla="*/ 189 h 189"/>
                <a:gd name="T18" fmla="*/ 0 w 191"/>
                <a:gd name="T19" fmla="*/ 95 h 189"/>
                <a:gd name="T20" fmla="*/ 92 w 191"/>
                <a:gd name="T21" fmla="*/ 1 h 189"/>
                <a:gd name="T22" fmla="*/ 180 w 191"/>
                <a:gd name="T23" fmla="*/ 112 h 189"/>
                <a:gd name="T24" fmla="*/ 39 w 191"/>
                <a:gd name="T25" fmla="*/ 112 h 189"/>
                <a:gd name="T26" fmla="*/ 93 w 191"/>
                <a:gd name="T27" fmla="*/ 154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7" y="35"/>
                    <a:pt x="92" y="35"/>
                  </a:cubicBezTo>
                  <a:cubicBezTo>
                    <a:pt x="65" y="35"/>
                    <a:pt x="41" y="51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8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2" y="1"/>
                    <a:pt x="92" y="1"/>
                  </a:cubicBezTo>
                  <a:cubicBezTo>
                    <a:pt x="153" y="0"/>
                    <a:pt x="191" y="54"/>
                    <a:pt x="180" y="112"/>
                  </a:cubicBezTo>
                  <a:lnTo>
                    <a:pt x="39" y="112"/>
                  </a:lnTo>
                  <a:cubicBezTo>
                    <a:pt x="43" y="134"/>
                    <a:pt x="62" y="154"/>
                    <a:pt x="93" y="154"/>
                  </a:cubicBezTo>
                  <a:cubicBezTo>
                    <a:pt x="109" y="154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ADC2047D-D2E4-460B-9579-AEAA66CF97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" y="3744"/>
              <a:ext cx="73" cy="98"/>
            </a:xfrm>
            <a:custGeom>
              <a:avLst/>
              <a:gdLst>
                <a:gd name="T0" fmla="*/ 121 w 158"/>
                <a:gd name="T1" fmla="*/ 158 h 209"/>
                <a:gd name="T2" fmla="*/ 121 w 158"/>
                <a:gd name="T3" fmla="*/ 158 h 209"/>
                <a:gd name="T4" fmla="*/ 121 w 158"/>
                <a:gd name="T5" fmla="*/ 127 h 209"/>
                <a:gd name="T6" fmla="*/ 84 w 158"/>
                <a:gd name="T7" fmla="*/ 115 h 209"/>
                <a:gd name="T8" fmla="*/ 37 w 158"/>
                <a:gd name="T9" fmla="*/ 146 h 209"/>
                <a:gd name="T10" fmla="*/ 80 w 158"/>
                <a:gd name="T11" fmla="*/ 176 h 209"/>
                <a:gd name="T12" fmla="*/ 121 w 158"/>
                <a:gd name="T13" fmla="*/ 158 h 209"/>
                <a:gd name="T14" fmla="*/ 128 w 158"/>
                <a:gd name="T15" fmla="*/ 206 h 209"/>
                <a:gd name="T16" fmla="*/ 128 w 158"/>
                <a:gd name="T17" fmla="*/ 206 h 209"/>
                <a:gd name="T18" fmla="*/ 122 w 158"/>
                <a:gd name="T19" fmla="*/ 185 h 209"/>
                <a:gd name="T20" fmla="*/ 70 w 158"/>
                <a:gd name="T21" fmla="*/ 209 h 209"/>
                <a:gd name="T22" fmla="*/ 0 w 158"/>
                <a:gd name="T23" fmla="*/ 146 h 209"/>
                <a:gd name="T24" fmla="*/ 83 w 158"/>
                <a:gd name="T25" fmla="*/ 85 h 209"/>
                <a:gd name="T26" fmla="*/ 121 w 158"/>
                <a:gd name="T27" fmla="*/ 95 h 209"/>
                <a:gd name="T28" fmla="*/ 121 w 158"/>
                <a:gd name="T29" fmla="*/ 88 h 209"/>
                <a:gd name="T30" fmla="*/ 77 w 158"/>
                <a:gd name="T31" fmla="*/ 52 h 209"/>
                <a:gd name="T32" fmla="*/ 27 w 158"/>
                <a:gd name="T33" fmla="*/ 67 h 209"/>
                <a:gd name="T34" fmla="*/ 11 w 158"/>
                <a:gd name="T35" fmla="*/ 42 h 209"/>
                <a:gd name="T36" fmla="*/ 158 w 158"/>
                <a:gd name="T37" fmla="*/ 88 h 209"/>
                <a:gd name="T38" fmla="*/ 158 w 158"/>
                <a:gd name="T39" fmla="*/ 206 h 209"/>
                <a:gd name="T40" fmla="*/ 128 w 158"/>
                <a:gd name="T41" fmla="*/ 20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209">
                  <a:moveTo>
                    <a:pt x="121" y="158"/>
                  </a:moveTo>
                  <a:lnTo>
                    <a:pt x="121" y="158"/>
                  </a:lnTo>
                  <a:lnTo>
                    <a:pt x="121" y="127"/>
                  </a:lnTo>
                  <a:cubicBezTo>
                    <a:pt x="112" y="119"/>
                    <a:pt x="98" y="115"/>
                    <a:pt x="84" y="115"/>
                  </a:cubicBezTo>
                  <a:cubicBezTo>
                    <a:pt x="60" y="114"/>
                    <a:pt x="37" y="123"/>
                    <a:pt x="37" y="146"/>
                  </a:cubicBezTo>
                  <a:cubicBezTo>
                    <a:pt x="37" y="166"/>
                    <a:pt x="49" y="176"/>
                    <a:pt x="80" y="176"/>
                  </a:cubicBezTo>
                  <a:cubicBezTo>
                    <a:pt x="94" y="176"/>
                    <a:pt x="112" y="168"/>
                    <a:pt x="121" y="158"/>
                  </a:cubicBezTo>
                  <a:close/>
                  <a:moveTo>
                    <a:pt x="128" y="206"/>
                  </a:moveTo>
                  <a:lnTo>
                    <a:pt x="128" y="206"/>
                  </a:lnTo>
                  <a:lnTo>
                    <a:pt x="122" y="185"/>
                  </a:lnTo>
                  <a:cubicBezTo>
                    <a:pt x="109" y="205"/>
                    <a:pt x="91" y="209"/>
                    <a:pt x="70" y="209"/>
                  </a:cubicBezTo>
                  <a:cubicBezTo>
                    <a:pt x="22" y="209"/>
                    <a:pt x="0" y="177"/>
                    <a:pt x="0" y="146"/>
                  </a:cubicBezTo>
                  <a:cubicBezTo>
                    <a:pt x="0" y="112"/>
                    <a:pt x="27" y="82"/>
                    <a:pt x="83" y="85"/>
                  </a:cubicBezTo>
                  <a:cubicBezTo>
                    <a:pt x="95" y="85"/>
                    <a:pt x="113" y="88"/>
                    <a:pt x="121" y="95"/>
                  </a:cubicBezTo>
                  <a:lnTo>
                    <a:pt x="121" y="88"/>
                  </a:lnTo>
                  <a:cubicBezTo>
                    <a:pt x="121" y="59"/>
                    <a:pt x="98" y="51"/>
                    <a:pt x="77" y="52"/>
                  </a:cubicBezTo>
                  <a:cubicBezTo>
                    <a:pt x="57" y="52"/>
                    <a:pt x="42" y="58"/>
                    <a:pt x="27" y="67"/>
                  </a:cubicBezTo>
                  <a:lnTo>
                    <a:pt x="11" y="42"/>
                  </a:lnTo>
                  <a:cubicBezTo>
                    <a:pt x="61" y="0"/>
                    <a:pt x="158" y="10"/>
                    <a:pt x="158" y="88"/>
                  </a:cubicBezTo>
                  <a:lnTo>
                    <a:pt x="158" y="206"/>
                  </a:lnTo>
                  <a:lnTo>
                    <a:pt x="128" y="20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49921C58-A197-42F5-9CF2-B53F551E7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" y="3731"/>
              <a:ext cx="46" cy="112"/>
            </a:xfrm>
            <a:custGeom>
              <a:avLst/>
              <a:gdLst>
                <a:gd name="T0" fmla="*/ 100 w 100"/>
                <a:gd name="T1" fmla="*/ 233 h 237"/>
                <a:gd name="T2" fmla="*/ 100 w 100"/>
                <a:gd name="T3" fmla="*/ 233 h 237"/>
                <a:gd name="T4" fmla="*/ 27 w 100"/>
                <a:gd name="T5" fmla="*/ 176 h 237"/>
                <a:gd name="T6" fmla="*/ 27 w 100"/>
                <a:gd name="T7" fmla="*/ 84 h 237"/>
                <a:gd name="T8" fmla="*/ 0 w 100"/>
                <a:gd name="T9" fmla="*/ 84 h 237"/>
                <a:gd name="T10" fmla="*/ 0 w 100"/>
                <a:gd name="T11" fmla="*/ 51 h 237"/>
                <a:gd name="T12" fmla="*/ 27 w 100"/>
                <a:gd name="T13" fmla="*/ 51 h 237"/>
                <a:gd name="T14" fmla="*/ 27 w 100"/>
                <a:gd name="T15" fmla="*/ 5 h 237"/>
                <a:gd name="T16" fmla="*/ 65 w 100"/>
                <a:gd name="T17" fmla="*/ 0 h 237"/>
                <a:gd name="T18" fmla="*/ 65 w 100"/>
                <a:gd name="T19" fmla="*/ 51 h 237"/>
                <a:gd name="T20" fmla="*/ 99 w 100"/>
                <a:gd name="T21" fmla="*/ 51 h 237"/>
                <a:gd name="T22" fmla="*/ 99 w 100"/>
                <a:gd name="T23" fmla="*/ 84 h 237"/>
                <a:gd name="T24" fmla="*/ 65 w 100"/>
                <a:gd name="T25" fmla="*/ 84 h 237"/>
                <a:gd name="T26" fmla="*/ 65 w 100"/>
                <a:gd name="T27" fmla="*/ 175 h 237"/>
                <a:gd name="T28" fmla="*/ 100 w 100"/>
                <a:gd name="T29" fmla="*/ 199 h 237"/>
                <a:gd name="T30" fmla="*/ 100 w 100"/>
                <a:gd name="T31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237">
                  <a:moveTo>
                    <a:pt x="100" y="233"/>
                  </a:moveTo>
                  <a:lnTo>
                    <a:pt x="100" y="233"/>
                  </a:lnTo>
                  <a:cubicBezTo>
                    <a:pt x="57" y="237"/>
                    <a:pt x="27" y="220"/>
                    <a:pt x="27" y="176"/>
                  </a:cubicBezTo>
                  <a:lnTo>
                    <a:pt x="27" y="84"/>
                  </a:lnTo>
                  <a:lnTo>
                    <a:pt x="0" y="84"/>
                  </a:lnTo>
                  <a:lnTo>
                    <a:pt x="0" y="51"/>
                  </a:lnTo>
                  <a:lnTo>
                    <a:pt x="27" y="51"/>
                  </a:lnTo>
                  <a:lnTo>
                    <a:pt x="27" y="5"/>
                  </a:lnTo>
                  <a:lnTo>
                    <a:pt x="65" y="0"/>
                  </a:lnTo>
                  <a:lnTo>
                    <a:pt x="65" y="51"/>
                  </a:lnTo>
                  <a:lnTo>
                    <a:pt x="99" y="51"/>
                  </a:lnTo>
                  <a:lnTo>
                    <a:pt x="99" y="84"/>
                  </a:lnTo>
                  <a:lnTo>
                    <a:pt x="65" y="84"/>
                  </a:lnTo>
                  <a:lnTo>
                    <a:pt x="65" y="175"/>
                  </a:lnTo>
                  <a:cubicBezTo>
                    <a:pt x="65" y="190"/>
                    <a:pt x="74" y="203"/>
                    <a:pt x="100" y="199"/>
                  </a:cubicBezTo>
                  <a:lnTo>
                    <a:pt x="100" y="2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0DEB0D4D-B115-45ED-853A-2386D8A5ED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" y="3753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8 h 189"/>
                <a:gd name="T16" fmla="*/ 93 w 191"/>
                <a:gd name="T17" fmla="*/ 189 h 189"/>
                <a:gd name="T18" fmla="*/ 0 w 191"/>
                <a:gd name="T19" fmla="*/ 95 h 189"/>
                <a:gd name="T20" fmla="*/ 93 w 191"/>
                <a:gd name="T21" fmla="*/ 1 h 189"/>
                <a:gd name="T22" fmla="*/ 180 w 191"/>
                <a:gd name="T23" fmla="*/ 112 h 189"/>
                <a:gd name="T24" fmla="*/ 39 w 191"/>
                <a:gd name="T25" fmla="*/ 112 h 189"/>
                <a:gd name="T26" fmla="*/ 93 w 191"/>
                <a:gd name="T27" fmla="*/ 154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8" y="35"/>
                    <a:pt x="92" y="35"/>
                  </a:cubicBezTo>
                  <a:cubicBezTo>
                    <a:pt x="65" y="35"/>
                    <a:pt x="41" y="51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8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3" y="1"/>
                    <a:pt x="93" y="1"/>
                  </a:cubicBezTo>
                  <a:cubicBezTo>
                    <a:pt x="154" y="0"/>
                    <a:pt x="191" y="54"/>
                    <a:pt x="180" y="112"/>
                  </a:cubicBezTo>
                  <a:lnTo>
                    <a:pt x="39" y="112"/>
                  </a:lnTo>
                  <a:cubicBezTo>
                    <a:pt x="44" y="134"/>
                    <a:pt x="63" y="154"/>
                    <a:pt x="93" y="154"/>
                  </a:cubicBezTo>
                  <a:cubicBezTo>
                    <a:pt x="109" y="154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A7B8736-4036-46DA-823C-EB3D0B7CA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" y="3821"/>
              <a:ext cx="20" cy="20"/>
            </a:xfrm>
            <a:custGeom>
              <a:avLst/>
              <a:gdLst>
                <a:gd name="T0" fmla="*/ 0 w 44"/>
                <a:gd name="T1" fmla="*/ 0 h 43"/>
                <a:gd name="T2" fmla="*/ 0 w 44"/>
                <a:gd name="T3" fmla="*/ 0 h 43"/>
                <a:gd name="T4" fmla="*/ 44 w 44"/>
                <a:gd name="T5" fmla="*/ 0 h 43"/>
                <a:gd name="T6" fmla="*/ 44 w 44"/>
                <a:gd name="T7" fmla="*/ 43 h 43"/>
                <a:gd name="T8" fmla="*/ 0 w 44"/>
                <a:gd name="T9" fmla="*/ 43 h 43"/>
                <a:gd name="T10" fmla="*/ 0 w 44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3">
                  <a:moveTo>
                    <a:pt x="0" y="0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43"/>
                  </a:lnTo>
                  <a:lnTo>
                    <a:pt x="0" y="4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75B683FC-7683-4770-BA11-DC8C08D2A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" y="3890"/>
              <a:ext cx="73" cy="98"/>
            </a:xfrm>
            <a:custGeom>
              <a:avLst/>
              <a:gdLst>
                <a:gd name="T0" fmla="*/ 122 w 159"/>
                <a:gd name="T1" fmla="*/ 158 h 209"/>
                <a:gd name="T2" fmla="*/ 122 w 159"/>
                <a:gd name="T3" fmla="*/ 158 h 209"/>
                <a:gd name="T4" fmla="*/ 122 w 159"/>
                <a:gd name="T5" fmla="*/ 127 h 209"/>
                <a:gd name="T6" fmla="*/ 85 w 159"/>
                <a:gd name="T7" fmla="*/ 115 h 209"/>
                <a:gd name="T8" fmla="*/ 37 w 159"/>
                <a:gd name="T9" fmla="*/ 146 h 209"/>
                <a:gd name="T10" fmla="*/ 80 w 159"/>
                <a:gd name="T11" fmla="*/ 176 h 209"/>
                <a:gd name="T12" fmla="*/ 122 w 159"/>
                <a:gd name="T13" fmla="*/ 158 h 209"/>
                <a:gd name="T14" fmla="*/ 129 w 159"/>
                <a:gd name="T15" fmla="*/ 207 h 209"/>
                <a:gd name="T16" fmla="*/ 129 w 159"/>
                <a:gd name="T17" fmla="*/ 207 h 209"/>
                <a:gd name="T18" fmla="*/ 122 w 159"/>
                <a:gd name="T19" fmla="*/ 185 h 209"/>
                <a:gd name="T20" fmla="*/ 71 w 159"/>
                <a:gd name="T21" fmla="*/ 209 h 209"/>
                <a:gd name="T22" fmla="*/ 0 w 159"/>
                <a:gd name="T23" fmla="*/ 146 h 209"/>
                <a:gd name="T24" fmla="*/ 84 w 159"/>
                <a:gd name="T25" fmla="*/ 85 h 209"/>
                <a:gd name="T26" fmla="*/ 122 w 159"/>
                <a:gd name="T27" fmla="*/ 96 h 209"/>
                <a:gd name="T28" fmla="*/ 122 w 159"/>
                <a:gd name="T29" fmla="*/ 88 h 209"/>
                <a:gd name="T30" fmla="*/ 77 w 159"/>
                <a:gd name="T31" fmla="*/ 52 h 209"/>
                <a:gd name="T32" fmla="*/ 27 w 159"/>
                <a:gd name="T33" fmla="*/ 67 h 209"/>
                <a:gd name="T34" fmla="*/ 11 w 159"/>
                <a:gd name="T35" fmla="*/ 43 h 209"/>
                <a:gd name="T36" fmla="*/ 159 w 159"/>
                <a:gd name="T37" fmla="*/ 88 h 209"/>
                <a:gd name="T38" fmla="*/ 159 w 159"/>
                <a:gd name="T39" fmla="*/ 207 h 209"/>
                <a:gd name="T40" fmla="*/ 129 w 159"/>
                <a:gd name="T41" fmla="*/ 20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209">
                  <a:moveTo>
                    <a:pt x="122" y="158"/>
                  </a:moveTo>
                  <a:lnTo>
                    <a:pt x="122" y="158"/>
                  </a:lnTo>
                  <a:lnTo>
                    <a:pt x="122" y="127"/>
                  </a:lnTo>
                  <a:cubicBezTo>
                    <a:pt x="113" y="120"/>
                    <a:pt x="98" y="116"/>
                    <a:pt x="85" y="115"/>
                  </a:cubicBezTo>
                  <a:cubicBezTo>
                    <a:pt x="60" y="115"/>
                    <a:pt x="37" y="123"/>
                    <a:pt x="37" y="146"/>
                  </a:cubicBezTo>
                  <a:cubicBezTo>
                    <a:pt x="37" y="166"/>
                    <a:pt x="50" y="176"/>
                    <a:pt x="80" y="176"/>
                  </a:cubicBezTo>
                  <a:cubicBezTo>
                    <a:pt x="94" y="176"/>
                    <a:pt x="112" y="169"/>
                    <a:pt x="122" y="158"/>
                  </a:cubicBezTo>
                  <a:close/>
                  <a:moveTo>
                    <a:pt x="129" y="207"/>
                  </a:moveTo>
                  <a:lnTo>
                    <a:pt x="129" y="207"/>
                  </a:lnTo>
                  <a:lnTo>
                    <a:pt x="122" y="185"/>
                  </a:lnTo>
                  <a:cubicBezTo>
                    <a:pt x="109" y="205"/>
                    <a:pt x="91" y="209"/>
                    <a:pt x="71" y="209"/>
                  </a:cubicBezTo>
                  <a:cubicBezTo>
                    <a:pt x="22" y="209"/>
                    <a:pt x="0" y="177"/>
                    <a:pt x="0" y="146"/>
                  </a:cubicBezTo>
                  <a:cubicBezTo>
                    <a:pt x="0" y="112"/>
                    <a:pt x="27" y="83"/>
                    <a:pt x="84" y="85"/>
                  </a:cubicBezTo>
                  <a:cubicBezTo>
                    <a:pt x="95" y="85"/>
                    <a:pt x="114" y="88"/>
                    <a:pt x="122" y="96"/>
                  </a:cubicBezTo>
                  <a:lnTo>
                    <a:pt x="122" y="88"/>
                  </a:lnTo>
                  <a:cubicBezTo>
                    <a:pt x="122" y="59"/>
                    <a:pt x="99" y="52"/>
                    <a:pt x="77" y="52"/>
                  </a:cubicBezTo>
                  <a:cubicBezTo>
                    <a:pt x="58" y="52"/>
                    <a:pt x="42" y="58"/>
                    <a:pt x="27" y="67"/>
                  </a:cubicBezTo>
                  <a:lnTo>
                    <a:pt x="11" y="43"/>
                  </a:lnTo>
                  <a:cubicBezTo>
                    <a:pt x="61" y="0"/>
                    <a:pt x="159" y="10"/>
                    <a:pt x="159" y="88"/>
                  </a:cubicBezTo>
                  <a:lnTo>
                    <a:pt x="159" y="207"/>
                  </a:lnTo>
                  <a:lnTo>
                    <a:pt x="129" y="2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C69D152-2AF8-4F7E-986C-94330D0EC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" y="3899"/>
              <a:ext cx="75" cy="89"/>
            </a:xfrm>
            <a:custGeom>
              <a:avLst/>
              <a:gdLst>
                <a:gd name="T0" fmla="*/ 140 w 163"/>
                <a:gd name="T1" fmla="*/ 54 h 189"/>
                <a:gd name="T2" fmla="*/ 140 w 163"/>
                <a:gd name="T3" fmla="*/ 54 h 189"/>
                <a:gd name="T4" fmla="*/ 94 w 163"/>
                <a:gd name="T5" fmla="*/ 36 h 189"/>
                <a:gd name="T6" fmla="*/ 38 w 163"/>
                <a:gd name="T7" fmla="*/ 96 h 189"/>
                <a:gd name="T8" fmla="*/ 94 w 163"/>
                <a:gd name="T9" fmla="*/ 154 h 189"/>
                <a:gd name="T10" fmla="*/ 141 w 163"/>
                <a:gd name="T11" fmla="*/ 135 h 189"/>
                <a:gd name="T12" fmla="*/ 163 w 163"/>
                <a:gd name="T13" fmla="*/ 159 h 189"/>
                <a:gd name="T14" fmla="*/ 94 w 163"/>
                <a:gd name="T15" fmla="*/ 189 h 189"/>
                <a:gd name="T16" fmla="*/ 0 w 163"/>
                <a:gd name="T17" fmla="*/ 95 h 189"/>
                <a:gd name="T18" fmla="*/ 94 w 163"/>
                <a:gd name="T19" fmla="*/ 0 h 189"/>
                <a:gd name="T20" fmla="*/ 162 w 163"/>
                <a:gd name="T21" fmla="*/ 30 h 189"/>
                <a:gd name="T22" fmla="*/ 140 w 163"/>
                <a:gd name="T23" fmla="*/ 5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9">
                  <a:moveTo>
                    <a:pt x="140" y="54"/>
                  </a:moveTo>
                  <a:lnTo>
                    <a:pt x="140" y="54"/>
                  </a:lnTo>
                  <a:cubicBezTo>
                    <a:pt x="125" y="40"/>
                    <a:pt x="109" y="36"/>
                    <a:pt x="94" y="36"/>
                  </a:cubicBezTo>
                  <a:cubicBezTo>
                    <a:pt x="66" y="36"/>
                    <a:pt x="39" y="56"/>
                    <a:pt x="38" y="96"/>
                  </a:cubicBezTo>
                  <a:cubicBezTo>
                    <a:pt x="38" y="127"/>
                    <a:pt x="58" y="154"/>
                    <a:pt x="94" y="154"/>
                  </a:cubicBezTo>
                  <a:cubicBezTo>
                    <a:pt x="111" y="154"/>
                    <a:pt x="124" y="150"/>
                    <a:pt x="141" y="135"/>
                  </a:cubicBezTo>
                  <a:lnTo>
                    <a:pt x="163" y="159"/>
                  </a:lnTo>
                  <a:cubicBezTo>
                    <a:pt x="144" y="178"/>
                    <a:pt x="119" y="189"/>
                    <a:pt x="94" y="189"/>
                  </a:cubicBezTo>
                  <a:cubicBezTo>
                    <a:pt x="32" y="189"/>
                    <a:pt x="0" y="144"/>
                    <a:pt x="0" y="95"/>
                  </a:cubicBezTo>
                  <a:cubicBezTo>
                    <a:pt x="0" y="46"/>
                    <a:pt x="33" y="1"/>
                    <a:pt x="94" y="0"/>
                  </a:cubicBezTo>
                  <a:cubicBezTo>
                    <a:pt x="119" y="0"/>
                    <a:pt x="141" y="10"/>
                    <a:pt x="162" y="30"/>
                  </a:cubicBezTo>
                  <a:lnTo>
                    <a:pt x="140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C84A27D-A0BB-4530-9FF6-AEF52ABFE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" y="3899"/>
              <a:ext cx="75" cy="89"/>
            </a:xfrm>
            <a:custGeom>
              <a:avLst/>
              <a:gdLst>
                <a:gd name="T0" fmla="*/ 140 w 163"/>
                <a:gd name="T1" fmla="*/ 54 h 189"/>
                <a:gd name="T2" fmla="*/ 140 w 163"/>
                <a:gd name="T3" fmla="*/ 54 h 189"/>
                <a:gd name="T4" fmla="*/ 94 w 163"/>
                <a:gd name="T5" fmla="*/ 36 h 189"/>
                <a:gd name="T6" fmla="*/ 39 w 163"/>
                <a:gd name="T7" fmla="*/ 96 h 189"/>
                <a:gd name="T8" fmla="*/ 94 w 163"/>
                <a:gd name="T9" fmla="*/ 154 h 189"/>
                <a:gd name="T10" fmla="*/ 141 w 163"/>
                <a:gd name="T11" fmla="*/ 135 h 189"/>
                <a:gd name="T12" fmla="*/ 163 w 163"/>
                <a:gd name="T13" fmla="*/ 159 h 189"/>
                <a:gd name="T14" fmla="*/ 94 w 163"/>
                <a:gd name="T15" fmla="*/ 189 h 189"/>
                <a:gd name="T16" fmla="*/ 0 w 163"/>
                <a:gd name="T17" fmla="*/ 95 h 189"/>
                <a:gd name="T18" fmla="*/ 94 w 163"/>
                <a:gd name="T19" fmla="*/ 0 h 189"/>
                <a:gd name="T20" fmla="*/ 162 w 163"/>
                <a:gd name="T21" fmla="*/ 30 h 189"/>
                <a:gd name="T22" fmla="*/ 140 w 163"/>
                <a:gd name="T23" fmla="*/ 5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89">
                  <a:moveTo>
                    <a:pt x="140" y="54"/>
                  </a:moveTo>
                  <a:lnTo>
                    <a:pt x="140" y="54"/>
                  </a:lnTo>
                  <a:cubicBezTo>
                    <a:pt x="126" y="40"/>
                    <a:pt x="109" y="36"/>
                    <a:pt x="94" y="36"/>
                  </a:cubicBezTo>
                  <a:cubicBezTo>
                    <a:pt x="66" y="36"/>
                    <a:pt x="39" y="56"/>
                    <a:pt x="39" y="96"/>
                  </a:cubicBezTo>
                  <a:cubicBezTo>
                    <a:pt x="39" y="127"/>
                    <a:pt x="58" y="154"/>
                    <a:pt x="94" y="154"/>
                  </a:cubicBezTo>
                  <a:cubicBezTo>
                    <a:pt x="112" y="154"/>
                    <a:pt x="124" y="150"/>
                    <a:pt x="141" y="135"/>
                  </a:cubicBezTo>
                  <a:lnTo>
                    <a:pt x="163" y="159"/>
                  </a:lnTo>
                  <a:cubicBezTo>
                    <a:pt x="144" y="178"/>
                    <a:pt x="120" y="189"/>
                    <a:pt x="94" y="189"/>
                  </a:cubicBezTo>
                  <a:cubicBezTo>
                    <a:pt x="32" y="189"/>
                    <a:pt x="0" y="144"/>
                    <a:pt x="0" y="95"/>
                  </a:cubicBezTo>
                  <a:cubicBezTo>
                    <a:pt x="0" y="46"/>
                    <a:pt x="34" y="1"/>
                    <a:pt x="94" y="0"/>
                  </a:cubicBezTo>
                  <a:cubicBezTo>
                    <a:pt x="120" y="0"/>
                    <a:pt x="141" y="10"/>
                    <a:pt x="162" y="30"/>
                  </a:cubicBezTo>
                  <a:lnTo>
                    <a:pt x="140" y="5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13F76E94-41B3-4B14-92D7-F6548446E1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3899"/>
              <a:ext cx="87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9 h 189"/>
                <a:gd name="T16" fmla="*/ 93 w 191"/>
                <a:gd name="T17" fmla="*/ 189 h 189"/>
                <a:gd name="T18" fmla="*/ 0 w 191"/>
                <a:gd name="T19" fmla="*/ 95 h 189"/>
                <a:gd name="T20" fmla="*/ 93 w 191"/>
                <a:gd name="T21" fmla="*/ 1 h 189"/>
                <a:gd name="T22" fmla="*/ 180 w 191"/>
                <a:gd name="T23" fmla="*/ 112 h 189"/>
                <a:gd name="T24" fmla="*/ 39 w 191"/>
                <a:gd name="T25" fmla="*/ 112 h 189"/>
                <a:gd name="T26" fmla="*/ 93 w 191"/>
                <a:gd name="T27" fmla="*/ 155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7" y="35"/>
                    <a:pt x="92" y="35"/>
                  </a:cubicBezTo>
                  <a:cubicBezTo>
                    <a:pt x="65" y="35"/>
                    <a:pt x="41" y="52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9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2" y="1"/>
                    <a:pt x="93" y="1"/>
                  </a:cubicBezTo>
                  <a:cubicBezTo>
                    <a:pt x="153" y="0"/>
                    <a:pt x="191" y="54"/>
                    <a:pt x="180" y="112"/>
                  </a:cubicBezTo>
                  <a:lnTo>
                    <a:pt x="39" y="112"/>
                  </a:lnTo>
                  <a:cubicBezTo>
                    <a:pt x="44" y="134"/>
                    <a:pt x="62" y="155"/>
                    <a:pt x="93" y="155"/>
                  </a:cubicBezTo>
                  <a:cubicBezTo>
                    <a:pt x="109" y="155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8E1C2F6A-CB02-4214-931A-74D08466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" y="3868"/>
              <a:ext cx="30" cy="121"/>
            </a:xfrm>
            <a:custGeom>
              <a:avLst/>
              <a:gdLst>
                <a:gd name="T0" fmla="*/ 66 w 66"/>
                <a:gd name="T1" fmla="*/ 253 h 258"/>
                <a:gd name="T2" fmla="*/ 66 w 66"/>
                <a:gd name="T3" fmla="*/ 253 h 258"/>
                <a:gd name="T4" fmla="*/ 0 w 66"/>
                <a:gd name="T5" fmla="*/ 197 h 258"/>
                <a:gd name="T6" fmla="*/ 0 w 66"/>
                <a:gd name="T7" fmla="*/ 0 h 258"/>
                <a:gd name="T8" fmla="*/ 39 w 66"/>
                <a:gd name="T9" fmla="*/ 0 h 258"/>
                <a:gd name="T10" fmla="*/ 39 w 66"/>
                <a:gd name="T11" fmla="*/ 197 h 258"/>
                <a:gd name="T12" fmla="*/ 66 w 66"/>
                <a:gd name="T13" fmla="*/ 218 h 258"/>
                <a:gd name="T14" fmla="*/ 66 w 66"/>
                <a:gd name="T15" fmla="*/ 25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258">
                  <a:moveTo>
                    <a:pt x="66" y="253"/>
                  </a:moveTo>
                  <a:lnTo>
                    <a:pt x="66" y="253"/>
                  </a:lnTo>
                  <a:cubicBezTo>
                    <a:pt x="23" y="258"/>
                    <a:pt x="0" y="239"/>
                    <a:pt x="0" y="197"/>
                  </a:cubicBezTo>
                  <a:lnTo>
                    <a:pt x="0" y="0"/>
                  </a:lnTo>
                  <a:lnTo>
                    <a:pt x="39" y="0"/>
                  </a:lnTo>
                  <a:lnTo>
                    <a:pt x="39" y="197"/>
                  </a:lnTo>
                  <a:cubicBezTo>
                    <a:pt x="39" y="211"/>
                    <a:pt x="44" y="220"/>
                    <a:pt x="66" y="218"/>
                  </a:cubicBezTo>
                  <a:lnTo>
                    <a:pt x="66" y="25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304A616-80C1-4911-B063-4838F1C15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0" y="3899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5 w 191"/>
                <a:gd name="T11" fmla="*/ 131 h 189"/>
                <a:gd name="T12" fmla="*/ 145 w 191"/>
                <a:gd name="T13" fmla="*/ 131 h 189"/>
                <a:gd name="T14" fmla="*/ 172 w 191"/>
                <a:gd name="T15" fmla="*/ 149 h 189"/>
                <a:gd name="T16" fmla="*/ 93 w 191"/>
                <a:gd name="T17" fmla="*/ 189 h 189"/>
                <a:gd name="T18" fmla="*/ 1 w 191"/>
                <a:gd name="T19" fmla="*/ 95 h 189"/>
                <a:gd name="T20" fmla="*/ 93 w 191"/>
                <a:gd name="T21" fmla="*/ 1 h 189"/>
                <a:gd name="T22" fmla="*/ 181 w 191"/>
                <a:gd name="T23" fmla="*/ 112 h 189"/>
                <a:gd name="T24" fmla="*/ 40 w 191"/>
                <a:gd name="T25" fmla="*/ 112 h 189"/>
                <a:gd name="T26" fmla="*/ 93 w 191"/>
                <a:gd name="T27" fmla="*/ 155 h 189"/>
                <a:gd name="T28" fmla="*/ 145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8" y="35"/>
                    <a:pt x="92" y="35"/>
                  </a:cubicBezTo>
                  <a:cubicBezTo>
                    <a:pt x="65" y="35"/>
                    <a:pt x="41" y="52"/>
                    <a:pt x="40" y="82"/>
                  </a:cubicBezTo>
                  <a:lnTo>
                    <a:pt x="144" y="82"/>
                  </a:lnTo>
                  <a:close/>
                  <a:moveTo>
                    <a:pt x="145" y="131"/>
                  </a:moveTo>
                  <a:lnTo>
                    <a:pt x="145" y="131"/>
                  </a:lnTo>
                  <a:lnTo>
                    <a:pt x="172" y="149"/>
                  </a:lnTo>
                  <a:cubicBezTo>
                    <a:pt x="151" y="177"/>
                    <a:pt x="124" y="189"/>
                    <a:pt x="93" y="189"/>
                  </a:cubicBezTo>
                  <a:cubicBezTo>
                    <a:pt x="32" y="189"/>
                    <a:pt x="0" y="142"/>
                    <a:pt x="1" y="95"/>
                  </a:cubicBezTo>
                  <a:cubicBezTo>
                    <a:pt x="1" y="48"/>
                    <a:pt x="33" y="1"/>
                    <a:pt x="93" y="1"/>
                  </a:cubicBezTo>
                  <a:cubicBezTo>
                    <a:pt x="154" y="0"/>
                    <a:pt x="191" y="54"/>
                    <a:pt x="181" y="112"/>
                  </a:cubicBezTo>
                  <a:lnTo>
                    <a:pt x="40" y="112"/>
                  </a:lnTo>
                  <a:cubicBezTo>
                    <a:pt x="44" y="134"/>
                    <a:pt x="63" y="155"/>
                    <a:pt x="93" y="155"/>
                  </a:cubicBezTo>
                  <a:cubicBezTo>
                    <a:pt x="110" y="155"/>
                    <a:pt x="130" y="152"/>
                    <a:pt x="145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54563159-7737-46F5-883D-BF19722FC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" y="3899"/>
              <a:ext cx="55" cy="88"/>
            </a:xfrm>
            <a:custGeom>
              <a:avLst/>
              <a:gdLst>
                <a:gd name="T0" fmla="*/ 32 w 120"/>
                <a:gd name="T1" fmla="*/ 5 h 187"/>
                <a:gd name="T2" fmla="*/ 32 w 120"/>
                <a:gd name="T3" fmla="*/ 5 h 187"/>
                <a:gd name="T4" fmla="*/ 36 w 120"/>
                <a:gd name="T5" fmla="*/ 24 h 187"/>
                <a:gd name="T6" fmla="*/ 79 w 120"/>
                <a:gd name="T7" fmla="*/ 0 h 187"/>
                <a:gd name="T8" fmla="*/ 120 w 120"/>
                <a:gd name="T9" fmla="*/ 12 h 187"/>
                <a:gd name="T10" fmla="*/ 104 w 120"/>
                <a:gd name="T11" fmla="*/ 44 h 187"/>
                <a:gd name="T12" fmla="*/ 38 w 120"/>
                <a:gd name="T13" fmla="*/ 73 h 187"/>
                <a:gd name="T14" fmla="*/ 38 w 120"/>
                <a:gd name="T15" fmla="*/ 187 h 187"/>
                <a:gd name="T16" fmla="*/ 0 w 120"/>
                <a:gd name="T17" fmla="*/ 187 h 187"/>
                <a:gd name="T18" fmla="*/ 0 w 120"/>
                <a:gd name="T19" fmla="*/ 5 h 187"/>
                <a:gd name="T20" fmla="*/ 32 w 120"/>
                <a:gd name="T21" fmla="*/ 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187">
                  <a:moveTo>
                    <a:pt x="32" y="5"/>
                  </a:moveTo>
                  <a:lnTo>
                    <a:pt x="32" y="5"/>
                  </a:lnTo>
                  <a:lnTo>
                    <a:pt x="36" y="24"/>
                  </a:lnTo>
                  <a:cubicBezTo>
                    <a:pt x="47" y="4"/>
                    <a:pt x="67" y="1"/>
                    <a:pt x="79" y="0"/>
                  </a:cubicBezTo>
                  <a:cubicBezTo>
                    <a:pt x="91" y="0"/>
                    <a:pt x="107" y="4"/>
                    <a:pt x="120" y="12"/>
                  </a:cubicBezTo>
                  <a:lnTo>
                    <a:pt x="104" y="44"/>
                  </a:lnTo>
                  <a:cubicBezTo>
                    <a:pt x="76" y="27"/>
                    <a:pt x="38" y="38"/>
                    <a:pt x="38" y="73"/>
                  </a:cubicBezTo>
                  <a:lnTo>
                    <a:pt x="38" y="187"/>
                  </a:lnTo>
                  <a:lnTo>
                    <a:pt x="0" y="187"/>
                  </a:lnTo>
                  <a:lnTo>
                    <a:pt x="0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2003220-348B-4A7D-AE49-CB52A93A5E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" y="3890"/>
              <a:ext cx="73" cy="98"/>
            </a:xfrm>
            <a:custGeom>
              <a:avLst/>
              <a:gdLst>
                <a:gd name="T0" fmla="*/ 121 w 158"/>
                <a:gd name="T1" fmla="*/ 158 h 209"/>
                <a:gd name="T2" fmla="*/ 121 w 158"/>
                <a:gd name="T3" fmla="*/ 158 h 209"/>
                <a:gd name="T4" fmla="*/ 121 w 158"/>
                <a:gd name="T5" fmla="*/ 127 h 209"/>
                <a:gd name="T6" fmla="*/ 84 w 158"/>
                <a:gd name="T7" fmla="*/ 115 h 209"/>
                <a:gd name="T8" fmla="*/ 37 w 158"/>
                <a:gd name="T9" fmla="*/ 146 h 209"/>
                <a:gd name="T10" fmla="*/ 80 w 158"/>
                <a:gd name="T11" fmla="*/ 176 h 209"/>
                <a:gd name="T12" fmla="*/ 121 w 158"/>
                <a:gd name="T13" fmla="*/ 158 h 209"/>
                <a:gd name="T14" fmla="*/ 128 w 158"/>
                <a:gd name="T15" fmla="*/ 207 h 209"/>
                <a:gd name="T16" fmla="*/ 128 w 158"/>
                <a:gd name="T17" fmla="*/ 207 h 209"/>
                <a:gd name="T18" fmla="*/ 122 w 158"/>
                <a:gd name="T19" fmla="*/ 185 h 209"/>
                <a:gd name="T20" fmla="*/ 70 w 158"/>
                <a:gd name="T21" fmla="*/ 209 h 209"/>
                <a:gd name="T22" fmla="*/ 0 w 158"/>
                <a:gd name="T23" fmla="*/ 146 h 209"/>
                <a:gd name="T24" fmla="*/ 84 w 158"/>
                <a:gd name="T25" fmla="*/ 85 h 209"/>
                <a:gd name="T26" fmla="*/ 121 w 158"/>
                <a:gd name="T27" fmla="*/ 96 h 209"/>
                <a:gd name="T28" fmla="*/ 121 w 158"/>
                <a:gd name="T29" fmla="*/ 88 h 209"/>
                <a:gd name="T30" fmla="*/ 77 w 158"/>
                <a:gd name="T31" fmla="*/ 52 h 209"/>
                <a:gd name="T32" fmla="*/ 27 w 158"/>
                <a:gd name="T33" fmla="*/ 67 h 209"/>
                <a:gd name="T34" fmla="*/ 11 w 158"/>
                <a:gd name="T35" fmla="*/ 43 h 209"/>
                <a:gd name="T36" fmla="*/ 158 w 158"/>
                <a:gd name="T37" fmla="*/ 88 h 209"/>
                <a:gd name="T38" fmla="*/ 158 w 158"/>
                <a:gd name="T39" fmla="*/ 207 h 209"/>
                <a:gd name="T40" fmla="*/ 128 w 158"/>
                <a:gd name="T41" fmla="*/ 20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209">
                  <a:moveTo>
                    <a:pt x="121" y="158"/>
                  </a:moveTo>
                  <a:lnTo>
                    <a:pt x="121" y="158"/>
                  </a:lnTo>
                  <a:lnTo>
                    <a:pt x="121" y="127"/>
                  </a:lnTo>
                  <a:cubicBezTo>
                    <a:pt x="112" y="120"/>
                    <a:pt x="98" y="116"/>
                    <a:pt x="84" y="115"/>
                  </a:cubicBezTo>
                  <a:cubicBezTo>
                    <a:pt x="60" y="115"/>
                    <a:pt x="37" y="123"/>
                    <a:pt x="37" y="146"/>
                  </a:cubicBezTo>
                  <a:cubicBezTo>
                    <a:pt x="37" y="166"/>
                    <a:pt x="49" y="176"/>
                    <a:pt x="80" y="176"/>
                  </a:cubicBezTo>
                  <a:cubicBezTo>
                    <a:pt x="94" y="176"/>
                    <a:pt x="112" y="169"/>
                    <a:pt x="121" y="158"/>
                  </a:cubicBezTo>
                  <a:close/>
                  <a:moveTo>
                    <a:pt x="128" y="207"/>
                  </a:moveTo>
                  <a:lnTo>
                    <a:pt x="128" y="207"/>
                  </a:lnTo>
                  <a:lnTo>
                    <a:pt x="122" y="185"/>
                  </a:lnTo>
                  <a:cubicBezTo>
                    <a:pt x="109" y="205"/>
                    <a:pt x="91" y="209"/>
                    <a:pt x="70" y="209"/>
                  </a:cubicBezTo>
                  <a:cubicBezTo>
                    <a:pt x="22" y="209"/>
                    <a:pt x="0" y="177"/>
                    <a:pt x="0" y="146"/>
                  </a:cubicBezTo>
                  <a:cubicBezTo>
                    <a:pt x="0" y="112"/>
                    <a:pt x="27" y="83"/>
                    <a:pt x="84" y="85"/>
                  </a:cubicBezTo>
                  <a:cubicBezTo>
                    <a:pt x="95" y="85"/>
                    <a:pt x="113" y="88"/>
                    <a:pt x="121" y="96"/>
                  </a:cubicBezTo>
                  <a:lnTo>
                    <a:pt x="121" y="88"/>
                  </a:lnTo>
                  <a:cubicBezTo>
                    <a:pt x="121" y="59"/>
                    <a:pt x="98" y="52"/>
                    <a:pt x="77" y="52"/>
                  </a:cubicBezTo>
                  <a:cubicBezTo>
                    <a:pt x="57" y="52"/>
                    <a:pt x="42" y="58"/>
                    <a:pt x="27" y="67"/>
                  </a:cubicBezTo>
                  <a:lnTo>
                    <a:pt x="11" y="43"/>
                  </a:lnTo>
                  <a:cubicBezTo>
                    <a:pt x="61" y="0"/>
                    <a:pt x="158" y="10"/>
                    <a:pt x="158" y="88"/>
                  </a:cubicBezTo>
                  <a:lnTo>
                    <a:pt x="158" y="207"/>
                  </a:lnTo>
                  <a:lnTo>
                    <a:pt x="128" y="2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F49E1022-D1D1-419E-A508-0C8F62BF3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3877"/>
              <a:ext cx="46" cy="112"/>
            </a:xfrm>
            <a:custGeom>
              <a:avLst/>
              <a:gdLst>
                <a:gd name="T0" fmla="*/ 100 w 100"/>
                <a:gd name="T1" fmla="*/ 233 h 237"/>
                <a:gd name="T2" fmla="*/ 100 w 100"/>
                <a:gd name="T3" fmla="*/ 233 h 237"/>
                <a:gd name="T4" fmla="*/ 27 w 100"/>
                <a:gd name="T5" fmla="*/ 176 h 237"/>
                <a:gd name="T6" fmla="*/ 27 w 100"/>
                <a:gd name="T7" fmla="*/ 84 h 237"/>
                <a:gd name="T8" fmla="*/ 0 w 100"/>
                <a:gd name="T9" fmla="*/ 84 h 237"/>
                <a:gd name="T10" fmla="*/ 0 w 100"/>
                <a:gd name="T11" fmla="*/ 51 h 237"/>
                <a:gd name="T12" fmla="*/ 27 w 100"/>
                <a:gd name="T13" fmla="*/ 51 h 237"/>
                <a:gd name="T14" fmla="*/ 27 w 100"/>
                <a:gd name="T15" fmla="*/ 5 h 237"/>
                <a:gd name="T16" fmla="*/ 65 w 100"/>
                <a:gd name="T17" fmla="*/ 0 h 237"/>
                <a:gd name="T18" fmla="*/ 65 w 100"/>
                <a:gd name="T19" fmla="*/ 51 h 237"/>
                <a:gd name="T20" fmla="*/ 99 w 100"/>
                <a:gd name="T21" fmla="*/ 51 h 237"/>
                <a:gd name="T22" fmla="*/ 99 w 100"/>
                <a:gd name="T23" fmla="*/ 84 h 237"/>
                <a:gd name="T24" fmla="*/ 65 w 100"/>
                <a:gd name="T25" fmla="*/ 84 h 237"/>
                <a:gd name="T26" fmla="*/ 65 w 100"/>
                <a:gd name="T27" fmla="*/ 175 h 237"/>
                <a:gd name="T28" fmla="*/ 100 w 100"/>
                <a:gd name="T29" fmla="*/ 199 h 237"/>
                <a:gd name="T30" fmla="*/ 100 w 100"/>
                <a:gd name="T31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237">
                  <a:moveTo>
                    <a:pt x="100" y="233"/>
                  </a:moveTo>
                  <a:lnTo>
                    <a:pt x="100" y="233"/>
                  </a:lnTo>
                  <a:cubicBezTo>
                    <a:pt x="57" y="237"/>
                    <a:pt x="27" y="220"/>
                    <a:pt x="27" y="176"/>
                  </a:cubicBezTo>
                  <a:lnTo>
                    <a:pt x="27" y="84"/>
                  </a:lnTo>
                  <a:lnTo>
                    <a:pt x="0" y="84"/>
                  </a:lnTo>
                  <a:lnTo>
                    <a:pt x="0" y="51"/>
                  </a:lnTo>
                  <a:lnTo>
                    <a:pt x="27" y="51"/>
                  </a:lnTo>
                  <a:lnTo>
                    <a:pt x="27" y="5"/>
                  </a:lnTo>
                  <a:lnTo>
                    <a:pt x="65" y="0"/>
                  </a:lnTo>
                  <a:lnTo>
                    <a:pt x="65" y="51"/>
                  </a:lnTo>
                  <a:lnTo>
                    <a:pt x="99" y="51"/>
                  </a:lnTo>
                  <a:lnTo>
                    <a:pt x="99" y="84"/>
                  </a:lnTo>
                  <a:lnTo>
                    <a:pt x="65" y="84"/>
                  </a:lnTo>
                  <a:lnTo>
                    <a:pt x="65" y="175"/>
                  </a:lnTo>
                  <a:cubicBezTo>
                    <a:pt x="65" y="190"/>
                    <a:pt x="74" y="204"/>
                    <a:pt x="100" y="199"/>
                  </a:cubicBezTo>
                  <a:lnTo>
                    <a:pt x="100" y="23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D7F0382A-B301-45D1-8CD2-8D3A1CDC34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9" y="3899"/>
              <a:ext cx="88" cy="89"/>
            </a:xfrm>
            <a:custGeom>
              <a:avLst/>
              <a:gdLst>
                <a:gd name="T0" fmla="*/ 144 w 191"/>
                <a:gd name="T1" fmla="*/ 82 h 189"/>
                <a:gd name="T2" fmla="*/ 144 w 191"/>
                <a:gd name="T3" fmla="*/ 82 h 189"/>
                <a:gd name="T4" fmla="*/ 92 w 191"/>
                <a:gd name="T5" fmla="*/ 35 h 189"/>
                <a:gd name="T6" fmla="*/ 40 w 191"/>
                <a:gd name="T7" fmla="*/ 82 h 189"/>
                <a:gd name="T8" fmla="*/ 144 w 191"/>
                <a:gd name="T9" fmla="*/ 82 h 189"/>
                <a:gd name="T10" fmla="*/ 144 w 191"/>
                <a:gd name="T11" fmla="*/ 131 h 189"/>
                <a:gd name="T12" fmla="*/ 144 w 191"/>
                <a:gd name="T13" fmla="*/ 131 h 189"/>
                <a:gd name="T14" fmla="*/ 172 w 191"/>
                <a:gd name="T15" fmla="*/ 149 h 189"/>
                <a:gd name="T16" fmla="*/ 93 w 191"/>
                <a:gd name="T17" fmla="*/ 189 h 189"/>
                <a:gd name="T18" fmla="*/ 0 w 191"/>
                <a:gd name="T19" fmla="*/ 95 h 189"/>
                <a:gd name="T20" fmla="*/ 93 w 191"/>
                <a:gd name="T21" fmla="*/ 1 h 189"/>
                <a:gd name="T22" fmla="*/ 180 w 191"/>
                <a:gd name="T23" fmla="*/ 112 h 189"/>
                <a:gd name="T24" fmla="*/ 40 w 191"/>
                <a:gd name="T25" fmla="*/ 112 h 189"/>
                <a:gd name="T26" fmla="*/ 93 w 191"/>
                <a:gd name="T27" fmla="*/ 155 h 189"/>
                <a:gd name="T28" fmla="*/ 144 w 191"/>
                <a:gd name="T29" fmla="*/ 13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1" h="189">
                  <a:moveTo>
                    <a:pt x="144" y="82"/>
                  </a:moveTo>
                  <a:lnTo>
                    <a:pt x="144" y="82"/>
                  </a:lnTo>
                  <a:cubicBezTo>
                    <a:pt x="143" y="50"/>
                    <a:pt x="118" y="35"/>
                    <a:pt x="92" y="35"/>
                  </a:cubicBezTo>
                  <a:cubicBezTo>
                    <a:pt x="65" y="35"/>
                    <a:pt x="41" y="52"/>
                    <a:pt x="40" y="82"/>
                  </a:cubicBezTo>
                  <a:lnTo>
                    <a:pt x="144" y="82"/>
                  </a:lnTo>
                  <a:close/>
                  <a:moveTo>
                    <a:pt x="144" y="131"/>
                  </a:moveTo>
                  <a:lnTo>
                    <a:pt x="144" y="131"/>
                  </a:lnTo>
                  <a:lnTo>
                    <a:pt x="172" y="149"/>
                  </a:lnTo>
                  <a:cubicBezTo>
                    <a:pt x="151" y="177"/>
                    <a:pt x="123" y="189"/>
                    <a:pt x="93" y="189"/>
                  </a:cubicBezTo>
                  <a:cubicBezTo>
                    <a:pt x="31" y="189"/>
                    <a:pt x="0" y="142"/>
                    <a:pt x="0" y="95"/>
                  </a:cubicBezTo>
                  <a:cubicBezTo>
                    <a:pt x="0" y="48"/>
                    <a:pt x="33" y="1"/>
                    <a:pt x="93" y="1"/>
                  </a:cubicBezTo>
                  <a:cubicBezTo>
                    <a:pt x="154" y="0"/>
                    <a:pt x="191" y="54"/>
                    <a:pt x="180" y="112"/>
                  </a:cubicBezTo>
                  <a:lnTo>
                    <a:pt x="40" y="112"/>
                  </a:lnTo>
                  <a:cubicBezTo>
                    <a:pt x="44" y="134"/>
                    <a:pt x="63" y="155"/>
                    <a:pt x="93" y="155"/>
                  </a:cubicBezTo>
                  <a:cubicBezTo>
                    <a:pt x="109" y="155"/>
                    <a:pt x="129" y="152"/>
                    <a:pt x="144" y="13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8ACBD021-4986-4AA8-8D47-1EDA71B0B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" y="3967"/>
              <a:ext cx="21" cy="20"/>
            </a:xfrm>
            <a:custGeom>
              <a:avLst/>
              <a:gdLst>
                <a:gd name="T0" fmla="*/ 0 w 44"/>
                <a:gd name="T1" fmla="*/ 0 h 42"/>
                <a:gd name="T2" fmla="*/ 0 w 44"/>
                <a:gd name="T3" fmla="*/ 0 h 42"/>
                <a:gd name="T4" fmla="*/ 44 w 44"/>
                <a:gd name="T5" fmla="*/ 0 h 42"/>
                <a:gd name="T6" fmla="*/ 44 w 44"/>
                <a:gd name="T7" fmla="*/ 42 h 42"/>
                <a:gd name="T8" fmla="*/ 0 w 44"/>
                <a:gd name="T9" fmla="*/ 42 h 42"/>
                <a:gd name="T10" fmla="*/ 0 w 44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2">
                  <a:moveTo>
                    <a:pt x="0" y="0"/>
                  </a:moveTo>
                  <a:lnTo>
                    <a:pt x="0" y="0"/>
                  </a:lnTo>
                  <a:lnTo>
                    <a:pt x="44" y="0"/>
                  </a:lnTo>
                  <a:lnTo>
                    <a:pt x="44" y="42"/>
                  </a:lnTo>
                  <a:lnTo>
                    <a:pt x="0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74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5A5D-F6D6-4F9B-A2B3-4D916D72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0" y="2735358"/>
            <a:ext cx="6006471" cy="30933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4E5D5DA9-EDDF-4E5A-B312-89A7368E7A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5B1932-FB6E-41E3-AA00-76DE2E235D4E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8E01D6-734E-4DA7-9A09-45DB65ADE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18300" y="0"/>
            <a:ext cx="54737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tIns="360000"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96D995E-3199-4A0F-9BCC-DB4FBAE3C46D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D2D3D5-8322-4E22-B2B9-985D3190BEB7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1" name="Header" descr="Click to add header">
            <a:extLst>
              <a:ext uri="{FF2B5EF4-FFF2-40B4-BE49-F238E27FC236}">
                <a16:creationId xmlns:a16="http://schemas.microsoft.com/office/drawing/2014/main" id="{8B9AE255-37DD-45C3-B900-0E498EA819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 err="1"/>
              <a:t>GeoHash</a:t>
            </a:r>
            <a:r>
              <a:rPr lang="en-US" noProof="0" dirty="0"/>
              <a:t> &amp; 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3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5A5D-F6D6-4F9B-A2B3-4D916D72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0" y="2735358"/>
            <a:ext cx="6006471" cy="30933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4E5D5DA9-EDDF-4E5A-B312-89A7368E7A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5B1932-FB6E-41E3-AA00-76DE2E235D4E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8E01D6-734E-4DA7-9A09-45DB65ADE65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18300" y="0"/>
            <a:ext cx="54737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3600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EAD3730-70E8-4C0A-86BB-C53007E81CBB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accent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932AF-E52C-48B7-992B-52DC5F1BD64F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accent1"/>
                </a:solidFill>
                <a:latin typeface="+mj-lt"/>
              </a:rPr>
              <a:t>www.luxoft.com</a:t>
            </a:r>
          </a:p>
        </p:txBody>
      </p:sp>
      <p:sp>
        <p:nvSpPr>
          <p:cNvPr id="11" name="Header" descr="Click to add header">
            <a:extLst>
              <a:ext uri="{FF2B5EF4-FFF2-40B4-BE49-F238E27FC236}">
                <a16:creationId xmlns:a16="http://schemas.microsoft.com/office/drawing/2014/main" id="{92807CE0-7758-47DB-B7C9-87471EF391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34FC429-02FA-42C4-B096-8FD83E7F3D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0603" y="-1"/>
            <a:ext cx="546004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55A5D-F6D6-4F9B-A2B3-4D916D72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0" y="2735358"/>
            <a:ext cx="6006471" cy="30933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4E5D5DA9-EDDF-4E5A-B312-89A7368E7A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5B1932-FB6E-41E3-AA00-76DE2E235D4E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2A5139B-74B0-4E31-A1B4-9EFDDA4534AF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9023E-3339-4BAF-A592-48EBAB2F1FBF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4" name="Header" descr="Click to add header">
            <a:extLst>
              <a:ext uri="{FF2B5EF4-FFF2-40B4-BE49-F238E27FC236}">
                <a16:creationId xmlns:a16="http://schemas.microsoft.com/office/drawing/2014/main" id="{D3E864E0-C2A9-4F5C-BC3F-98F1CB8275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84482AA-146D-4CBA-BA62-3E731893F7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0125" y="-764"/>
            <a:ext cx="5451875" cy="6858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55A5D-F6D6-4F9B-A2B3-4D916D72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0" y="2735358"/>
            <a:ext cx="6006471" cy="30933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4E5D5DA9-EDDF-4E5A-B312-89A7368E7A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5B1932-FB6E-41E3-AA00-76DE2E235D4E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B45E04B-6C56-4636-A1F8-9BDD3FB88D13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0F4EB-90C9-49FE-B4DA-DEA3DDEF4F00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3" name="Header" descr="Click to add header">
            <a:extLst>
              <a:ext uri="{FF2B5EF4-FFF2-40B4-BE49-F238E27FC236}">
                <a16:creationId xmlns:a16="http://schemas.microsoft.com/office/drawing/2014/main" id="{20B3E859-F70F-4182-9C02-8A0EA38013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8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ky view looking up at the camera&#10;&#10;Description automatically generated">
            <a:extLst>
              <a:ext uri="{FF2B5EF4-FFF2-40B4-BE49-F238E27FC236}">
                <a16:creationId xmlns:a16="http://schemas.microsoft.com/office/drawing/2014/main" id="{747DA41A-61A4-4211-8B26-86E54B9E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4829" y="0"/>
            <a:ext cx="546716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55A5D-F6D6-4F9B-A2B3-4D916D72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0" y="2735358"/>
            <a:ext cx="6006471" cy="30933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4E5D5DA9-EDDF-4E5A-B312-89A7368E7A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5B1932-FB6E-41E3-AA00-76DE2E235D4E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B45E04B-6C56-4636-A1F8-9BDD3FB88D13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095E0-B2D0-41F0-B244-CC2C47D1DE94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4" name="Header" descr="Click to add header">
            <a:extLst>
              <a:ext uri="{FF2B5EF4-FFF2-40B4-BE49-F238E27FC236}">
                <a16:creationId xmlns:a16="http://schemas.microsoft.com/office/drawing/2014/main" id="{1C15FE3C-2522-4C03-B878-9B538E3CDA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34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aser&#10;&#10;Description automatically generated">
            <a:extLst>
              <a:ext uri="{FF2B5EF4-FFF2-40B4-BE49-F238E27FC236}">
                <a16:creationId xmlns:a16="http://schemas.microsoft.com/office/drawing/2014/main" id="{27EE5981-6B55-4509-B275-35AB9F6E4A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2795" y="-765"/>
            <a:ext cx="5449205" cy="6858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55A5D-F6D6-4F9B-A2B3-4D916D72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0" y="2735358"/>
            <a:ext cx="6006471" cy="30933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4E5D5DA9-EDDF-4E5A-B312-89A7368E7A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5B1932-FB6E-41E3-AA00-76DE2E235D4E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B45E04B-6C56-4636-A1F8-9BDD3FB88D13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4053F3-6E32-4211-8710-6A34F8F9896A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4" name="Header" descr="Click to add header">
            <a:extLst>
              <a:ext uri="{FF2B5EF4-FFF2-40B4-BE49-F238E27FC236}">
                <a16:creationId xmlns:a16="http://schemas.microsoft.com/office/drawing/2014/main" id="{29C84A59-A17C-404F-8998-BFF8816770A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299" y="6388710"/>
            <a:ext cx="3777675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1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0FC4CE-DA51-4E8F-8A94-62C4D71327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8409" y="0"/>
            <a:ext cx="547359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55A5D-F6D6-4F9B-A2B3-4D916D72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0" y="2735358"/>
            <a:ext cx="6006471" cy="30933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Graphic 20">
            <a:extLst>
              <a:ext uri="{FF2B5EF4-FFF2-40B4-BE49-F238E27FC236}">
                <a16:creationId xmlns:a16="http://schemas.microsoft.com/office/drawing/2014/main" id="{4E5D5DA9-EDDF-4E5A-B312-89A7368E7A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21" y="6306394"/>
            <a:ext cx="690062" cy="3462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5B1932-FB6E-41E3-AA00-76DE2E235D4E}"/>
              </a:ext>
            </a:extLst>
          </p:cNvPr>
          <p:cNvCxnSpPr>
            <a:cxnSpLocks/>
          </p:cNvCxnSpPr>
          <p:nvPr userDrawn="1"/>
        </p:nvCxnSpPr>
        <p:spPr>
          <a:xfrm>
            <a:off x="583900" y="1"/>
            <a:ext cx="0" cy="2124074"/>
          </a:xfrm>
          <a:prstGeom prst="line">
            <a:avLst/>
          </a:prstGeom>
          <a:ln w="3810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AB45E04B-6C56-4636-A1F8-9BDD3FB88D13}"/>
              </a:ext>
            </a:extLst>
          </p:cNvPr>
          <p:cNvSpPr txBox="1">
            <a:spLocks/>
          </p:cNvSpPr>
          <p:nvPr userDrawn="1"/>
        </p:nvSpPr>
        <p:spPr>
          <a:xfrm>
            <a:off x="11705191" y="6397312"/>
            <a:ext cx="262426" cy="195814"/>
          </a:xfrm>
          <a:prstGeom prst="rect">
            <a:avLst/>
          </a:prstGeom>
        </p:spPr>
        <p:txBody>
          <a:bodyPr vert="horz" wrap="none" lIns="72000" tIns="36000" rIns="72000" bIns="3600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D38CA3D-2CD8-594B-9A3A-2730C2DC3F11}" type="slidenum">
              <a:rPr lang="en-US" sz="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6F7A2-4E94-472D-B0ED-993FD5D373EB}"/>
              </a:ext>
            </a:extLst>
          </p:cNvPr>
          <p:cNvSpPr txBox="1"/>
          <p:nvPr userDrawn="1"/>
        </p:nvSpPr>
        <p:spPr>
          <a:xfrm>
            <a:off x="10720357" y="6388710"/>
            <a:ext cx="882567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r"/>
            <a:r>
              <a:rPr lang="en-US" sz="800" noProof="0">
                <a:solidFill>
                  <a:schemeClr val="bg1"/>
                </a:solidFill>
                <a:latin typeface="+mj-lt"/>
              </a:rPr>
              <a:t>www.luxoft.com</a:t>
            </a:r>
          </a:p>
        </p:txBody>
      </p:sp>
      <p:sp>
        <p:nvSpPr>
          <p:cNvPr id="14" name="Header" descr="Click to add header">
            <a:extLst>
              <a:ext uri="{FF2B5EF4-FFF2-40B4-BE49-F238E27FC236}">
                <a16:creationId xmlns:a16="http://schemas.microsoft.com/office/drawing/2014/main" id="{BE54BFFC-F249-4371-B62B-F9444B8B6B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8300" y="6388710"/>
            <a:ext cx="3777674" cy="215444"/>
          </a:xfrm>
          <a:prstGeom prst="rect">
            <a:avLst/>
          </a:prstGeom>
        </p:spPr>
        <p:txBody>
          <a:bodyPr wrap="none" lIns="90000" tIns="46800" rIns="90000" bIns="4680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</a:t>
            </a:r>
            <a:r>
              <a:rPr lang="en-US" dirty="0"/>
              <a:t> </a:t>
            </a:r>
            <a:r>
              <a:rPr lang="en-US" noProof="0"/>
              <a:t>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90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">
            <a:extLst>
              <a:ext uri="{FF2B5EF4-FFF2-40B4-BE49-F238E27FC236}">
                <a16:creationId xmlns:a16="http://schemas.microsoft.com/office/drawing/2014/main" id="{21167414-B8A9-47DB-8DFC-776DCC30C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3236" y="6604397"/>
            <a:ext cx="229230" cy="2257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800" b="0" i="0">
                <a:solidFill>
                  <a:srgbClr val="53585F"/>
                </a:solidFill>
                <a:latin typeface="Open Sans" panose="020B0606030504020204" pitchFamily="34" charset="0"/>
                <a:ea typeface="Open Sans" panose="02000403000000020004" pitchFamily="2" charset="0"/>
                <a:cs typeface="Open Sans" panose="020B0606030504020204" pitchFamily="3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EFB62-FCCD-4FB9-88B4-9B68868B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72613-0D92-4D7C-BEE1-4CB43817A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7E5A42-5546-4481-BA3B-E053FC893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75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80" r:id="rId2"/>
    <p:sldLayoutId id="2147483776" r:id="rId3"/>
    <p:sldLayoutId id="2147483777" r:id="rId4"/>
    <p:sldLayoutId id="2147483781" r:id="rId5"/>
    <p:sldLayoutId id="2147483782" r:id="rId6"/>
    <p:sldLayoutId id="2147483784" r:id="rId7"/>
    <p:sldLayoutId id="2147483785" r:id="rId8"/>
    <p:sldLayoutId id="2147483786" r:id="rId9"/>
    <p:sldLayoutId id="2147483803" r:id="rId10"/>
    <p:sldLayoutId id="2147483774" r:id="rId11"/>
    <p:sldLayoutId id="2147483778" r:id="rId12"/>
    <p:sldLayoutId id="2147483779" r:id="rId13"/>
    <p:sldLayoutId id="2147483798" r:id="rId14"/>
    <p:sldLayoutId id="2147483802" r:id="rId15"/>
    <p:sldLayoutId id="2147483787" r:id="rId16"/>
    <p:sldLayoutId id="2147483788" r:id="rId17"/>
    <p:sldLayoutId id="2147483790" r:id="rId18"/>
    <p:sldLayoutId id="2147483791" r:id="rId19"/>
    <p:sldLayoutId id="2147483810" r:id="rId20"/>
    <p:sldLayoutId id="2147483811" r:id="rId21"/>
    <p:sldLayoutId id="2147483812" r:id="rId22"/>
    <p:sldLayoutId id="2147483814" r:id="rId23"/>
    <p:sldLayoutId id="2147483792" r:id="rId24"/>
    <p:sldLayoutId id="2147483793" r:id="rId25"/>
    <p:sldLayoutId id="2147483794" r:id="rId26"/>
    <p:sldLayoutId id="2147483772" r:id="rId27"/>
    <p:sldLayoutId id="2147483773" r:id="rId28"/>
    <p:sldLayoutId id="2147483783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914400" rtl="0" eaLnBrk="1" latinLnBrk="0" hangingPunct="1">
        <a:lnSpc>
          <a:spcPct val="13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258763" algn="l" defTabSz="914400" rtl="0" eaLnBrk="1" latinLnBrk="0" hangingPunct="1">
        <a:lnSpc>
          <a:spcPct val="13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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68400" indent="-254000" algn="l" defTabSz="914400" rtl="0" eaLnBrk="1" latinLnBrk="0" hangingPunct="1">
        <a:lnSpc>
          <a:spcPct val="13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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11313" indent="-261938" algn="l" defTabSz="914400" rtl="0" eaLnBrk="1" latinLnBrk="0" hangingPunct="1">
        <a:lnSpc>
          <a:spcPct val="130000"/>
        </a:lnSpc>
        <a:spcBef>
          <a:spcPts val="300"/>
        </a:spcBef>
        <a:spcAft>
          <a:spcPts val="300"/>
        </a:spcAft>
        <a:buClr>
          <a:schemeClr val="accent1"/>
        </a:buClr>
        <a:buFont typeface="Open Sans" panose="020B0606030504020204" pitchFamily="34" charset="0"/>
        <a:buChar char="-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63750" indent="-271463" algn="l" defTabSz="914400" rtl="0" eaLnBrk="1" latinLnBrk="0" hangingPunct="1">
        <a:lnSpc>
          <a:spcPct val="13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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eohash" TargetMode="Externa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niemeyer.net/" TargetMode="External"/><Relationship Id="rId2" Type="http://schemas.openxmlformats.org/officeDocument/2006/relationships/hyperlink" Target="https://twitter.com/gniemeyer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vable-type.co.uk/scripts/geohash.html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v_CxSroHKWg" TargetMode="External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Ds0ZIA5gzc4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rozen/geohash" TargetMode="Externa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olang.org/" TargetMode="Externa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ncf.io/" TargetMode="Externa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74tlEYKgrBE" TargetMode="External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mcloughlin.com/posts/geohash-assembly" TargetMode="External"/><Relationship Id="rId2" Type="http://schemas.openxmlformats.org/officeDocument/2006/relationships/hyperlink" Target="https://github.com/mmcloughlin/geohash" TargetMode="Externa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AoqgGAqrLpU" TargetMode="External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bok.ucgis.org/bok-topics/spatial-indexing" TargetMode="Externa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patial_database#Spatial_index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Kw_zQBAChws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53D8-8E2D-4927-AF85-724AF990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sz="8000" dirty="0" err="1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Geohash</a:t>
            </a:r>
            <a:r>
              <a:rPr lang="pl-PL" sz="8000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&amp; Go</a:t>
            </a:r>
            <a:br>
              <a:rPr lang="pl-PL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pl-PL" sz="2800" b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Guillermo Estrada</a:t>
            </a:r>
            <a:endParaRPr lang="en-US" b="1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0CF2B-1C6B-44F4-9676-F86918BE6A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486" y="4162473"/>
            <a:ext cx="11099027" cy="709567"/>
          </a:xfrm>
        </p:spPr>
        <p:txBody>
          <a:bodyPr/>
          <a:lstStyle/>
          <a:p>
            <a:pPr algn="ctr"/>
            <a:r>
              <a:rPr lang="pl-PL" dirty="0"/>
              <a:t>May 12, 2020 – 5 </a:t>
            </a:r>
            <a:r>
              <a:rPr lang="pl-PL" dirty="0" err="1"/>
              <a:t>p.m</a:t>
            </a:r>
            <a:r>
              <a:rPr lang="pl-PL" dirty="0"/>
              <a:t>. CET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87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function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Geohash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125" y="1005860"/>
            <a:ext cx="11110913" cy="828000"/>
          </a:xfrm>
        </p:spPr>
        <p:txBody>
          <a:bodyPr/>
          <a:lstStyle/>
          <a:p>
            <a:r>
              <a:rPr lang="en-US" dirty="0"/>
              <a:t>It’s a mathematical algorithm that transforms any arbitrary data block into an (optimally) unique representation of it.</a:t>
            </a:r>
          </a:p>
          <a:p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2A25B3F-D855-154E-87D9-25FDA16201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218156"/>
              </p:ext>
            </p:extLst>
          </p:nvPr>
        </p:nvGraphicFramePr>
        <p:xfrm>
          <a:off x="491701" y="2104103"/>
          <a:ext cx="11111221" cy="3199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02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Geohash?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04C1EE-5ACE-46D0-AF69-1C2E3B8D0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r>
              <a:rPr lang="en-US" sz="2800" b="1" dirty="0"/>
              <a:t>Geohash</a:t>
            </a:r>
            <a:r>
              <a:rPr lang="en-US" sz="2800" dirty="0"/>
              <a:t> is a </a:t>
            </a:r>
            <a:r>
              <a:rPr lang="en-US" sz="2800" u="sng" dirty="0"/>
              <a:t>public domain</a:t>
            </a:r>
            <a:r>
              <a:rPr lang="en-US" sz="2800" dirty="0"/>
              <a:t> geocode system invented in 2008 by Gustavo Niemeyer which </a:t>
            </a:r>
            <a:r>
              <a:rPr lang="en-US" sz="2800" i="1" dirty="0">
                <a:solidFill>
                  <a:schemeClr val="accent1"/>
                </a:solidFill>
              </a:rPr>
              <a:t>encodes a geographic location into a short string of letters and digits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 It is a </a:t>
            </a:r>
            <a:r>
              <a:rPr lang="en-US" sz="2800" i="1" dirty="0">
                <a:solidFill>
                  <a:schemeClr val="accent1"/>
                </a:solidFill>
              </a:rPr>
              <a:t>hierarchical spatial data structure</a:t>
            </a:r>
            <a:r>
              <a:rPr lang="en-US" sz="2800" dirty="0"/>
              <a:t> which subdivides space into buckets of </a:t>
            </a:r>
            <a:r>
              <a:rPr lang="en-US" sz="2800" b="1" dirty="0"/>
              <a:t>grid</a:t>
            </a:r>
            <a:r>
              <a:rPr lang="en-US" sz="2800" dirty="0"/>
              <a:t> shape, which is one of the many applications of what is known as a </a:t>
            </a:r>
            <a:r>
              <a:rPr lang="en-US" sz="2800" i="1" dirty="0">
                <a:solidFill>
                  <a:schemeClr val="accent1"/>
                </a:solidFill>
              </a:rPr>
              <a:t>Z-order curve</a:t>
            </a:r>
            <a:r>
              <a:rPr lang="en-US" sz="2800" dirty="0"/>
              <a:t>, and generally space-filling curves.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https://en.wikipedia.org/wiki/Geohash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Geohash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401745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53C5F9-D94F-46D0-A041-6A0AE7DD2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Gustavo Niemeyer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D15EAF-C7DE-4427-B810-381DC83BF6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765B8CD-38E0-40B6-BED3-3AC3A4ADF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Geohash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A6AB08-13CD-40E3-8718-2566E9E4E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Source Sans Pro"/>
              </a:rPr>
              <a:t>Go developer. He is part of the Canonical team since September of 2005. Collaborator in projects like Landscape, Juju, and Snap.</a:t>
            </a:r>
          </a:p>
          <a:p>
            <a:pPr marL="0" indent="0">
              <a:buNone/>
            </a:pPr>
            <a:endParaRPr lang="en-US" sz="2000" dirty="0">
              <a:solidFill>
                <a:schemeClr val="accent1"/>
              </a:solidFill>
              <a:latin typeface="Source Sans Pro"/>
            </a:endParaRPr>
          </a:p>
          <a:p>
            <a:pPr marL="0" indent="0" fontAlgn="base">
              <a:buNone/>
            </a:pPr>
            <a:r>
              <a:rPr lang="en-US" sz="2000" dirty="0">
                <a:hlinkClick r:id="rId2"/>
              </a:rPr>
              <a:t>@gniemeyer</a:t>
            </a:r>
            <a:endParaRPr lang="en-US" sz="2000" dirty="0"/>
          </a:p>
          <a:p>
            <a:pPr marL="0" indent="0" fontAlgn="base">
              <a:buNone/>
            </a:pPr>
            <a:r>
              <a:rPr lang="en-US" sz="2000" dirty="0">
                <a:hlinkClick r:id="rId3"/>
              </a:rPr>
              <a:t>niemeyer.net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E5AD2FC-F9A9-8046-8641-ADBAD207245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5702" r="5702"/>
          <a:stretch>
            <a:fillRect/>
          </a:stretch>
        </p:blipFill>
        <p:spPr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2400" cap="sq">
            <a:gradFill>
              <a:gsLst>
                <a:gs pos="0">
                  <a:schemeClr val="accent1"/>
                </a:gs>
                <a:gs pos="50000">
                  <a:schemeClr val="accent1">
                    <a:lumMod val="45000"/>
                    <a:lumOff val="55000"/>
                  </a:schemeClr>
                </a:gs>
                <a:gs pos="100000">
                  <a:schemeClr val="accent5"/>
                </a:gs>
              </a:gsLst>
              <a:lin ang="5400000" scaled="1"/>
            </a:gra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347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64F521-D983-4621-A035-C5068535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Geohash?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8F2FB0-62DE-470E-BFBC-F3ACDEB732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It’s a simple and elegant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hash function algorithm </a:t>
            </a:r>
            <a:r>
              <a:rPr lang="en-US" sz="3200" dirty="0"/>
              <a:t>that consumes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geographical coordinates </a:t>
            </a:r>
            <a:r>
              <a:rPr lang="en-US" sz="3200" dirty="0"/>
              <a:t>in the form of a latitude/longitude pair and produces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variable length hashes </a:t>
            </a:r>
            <a:r>
              <a:rPr lang="en-US" sz="3200" dirty="0"/>
              <a:t>that represent a fixed region around the given location.</a:t>
            </a:r>
          </a:p>
          <a:p>
            <a:pPr algn="ctr"/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887D3C-112F-4157-93CD-381951198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Geohash &amp; Go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E10B696-BD11-4EDC-B87B-9F9DCB073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Geohash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F40768-3869-43CC-A778-4E8FE83995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85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15DD58-DEA7-44C8-AA5A-E0069CFC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variable precision?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D3F3B-AF54-4F02-B22E-DEC224501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2000" dirty="0"/>
              <a:t>The algorithm works by </a:t>
            </a:r>
            <a:r>
              <a:rPr lang="en-US" sz="2000" b="1" dirty="0">
                <a:solidFill>
                  <a:schemeClr val="accent1"/>
                </a:solidFill>
              </a:rPr>
              <a:t>subdividing</a:t>
            </a:r>
            <a:r>
              <a:rPr lang="en-US" sz="2000" dirty="0"/>
              <a:t> the coordinate range (world map) and encoding the resulting region using a modified </a:t>
            </a:r>
            <a:r>
              <a:rPr lang="en-US" sz="2000" b="1" dirty="0">
                <a:solidFill>
                  <a:schemeClr val="accent1"/>
                </a:solidFill>
              </a:rPr>
              <a:t>base 32 </a:t>
            </a:r>
            <a:r>
              <a:rPr lang="en-US" sz="2000" dirty="0"/>
              <a:t>encoding: digits from </a:t>
            </a:r>
            <a:r>
              <a:rPr lang="en-US" sz="2000" b="1" dirty="0">
                <a:solidFill>
                  <a:schemeClr val="accent1"/>
                </a:solidFill>
              </a:rPr>
              <a:t>0</a:t>
            </a:r>
            <a:r>
              <a:rPr lang="en-US" sz="2000" dirty="0"/>
              <a:t> to 9 and lower case alphabet excluding </a:t>
            </a:r>
            <a:r>
              <a:rPr lang="en-US" sz="2000" b="1" dirty="0">
                <a:solidFill>
                  <a:schemeClr val="accent1"/>
                </a:solidFill>
              </a:rPr>
              <a:t>[a, </a:t>
            </a:r>
            <a:r>
              <a:rPr lang="en-US" sz="2000" b="1" dirty="0" err="1">
                <a:solidFill>
                  <a:schemeClr val="accent1"/>
                </a:solidFill>
              </a:rPr>
              <a:t>i</a:t>
            </a:r>
            <a:r>
              <a:rPr lang="en-US" sz="2000" b="1" dirty="0">
                <a:solidFill>
                  <a:schemeClr val="accent1"/>
                </a:solidFill>
              </a:rPr>
              <a:t>, l, o]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Geohashes</a:t>
            </a:r>
            <a:r>
              <a:rPr lang="en-US" sz="2000" dirty="0"/>
              <a:t> represent regions of a “map” and precision plays a very important role in solving </a:t>
            </a:r>
            <a:r>
              <a:rPr lang="en-US" sz="2000" b="1" dirty="0">
                <a:solidFill>
                  <a:schemeClr val="accent1"/>
                </a:solidFill>
              </a:rPr>
              <a:t>proximity searches </a:t>
            </a:r>
            <a:r>
              <a:rPr lang="en-US" sz="2000" dirty="0"/>
              <a:t>within the spatial index.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ABF6C0-F2A8-44B9-8B97-E7A432AAA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44860" y="1518249"/>
            <a:ext cx="5358063" cy="4705569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2000" b="1" cap="all" dirty="0"/>
              <a:t>Example</a:t>
            </a:r>
          </a:p>
          <a:p>
            <a:pPr marL="0" indent="0" fontAlgn="base">
              <a:buNone/>
            </a:pPr>
            <a:r>
              <a:rPr lang="en-US" sz="2000" dirty="0"/>
              <a:t>Location: 20.644275, -103.415962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=&gt; (23, -113)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=&gt; (19.7, -107)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9ew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=&gt; (20.4, -103.4)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9ewm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=&gt; (20.65, -103.54)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9ewmq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=&gt; (20.632, -103.425)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9ewmqw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=&gt; (20.6461, -103.42)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0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9ewmqwn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 =&gt; (20.644, -103.4164)</a:t>
            </a:r>
          </a:p>
          <a:p>
            <a:pPr marL="0" indent="0" algn="ctr">
              <a:buNone/>
            </a:pPr>
            <a:r>
              <a:rPr lang="en-US" sz="1200" i="1" dirty="0">
                <a:solidFill>
                  <a:schemeClr val="accent2"/>
                </a:solidFill>
              </a:rPr>
              <a:t>An approximate location can be decoded as the center of the resulting region.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17ADBF-E61D-45BF-A9C7-81DE2177D0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175A48E-E568-4097-A153-E603A17E4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Geohash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6A8948-6E30-4137-8A65-C09697EC8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271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1B0C53-61AB-483C-B3AC-8A949959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Algorithm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BC509-0687-4632-861E-F1287060D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46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F1CCE9-0390-404D-8C98-17548DF44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32" y="1464600"/>
            <a:ext cx="9719999" cy="4860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the coordinates to encode and the full latitude/longitude range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Point: [20.644275, -103.415962] are the coordinates of </a:t>
            </a:r>
            <a:r>
              <a:rPr lang="en-US" dirty="0" err="1"/>
              <a:t>Luxoft’s</a:t>
            </a:r>
            <a:r>
              <a:rPr lang="en-US" dirty="0"/>
              <a:t> office in Guadalajara</a:t>
            </a:r>
          </a:p>
        </p:txBody>
      </p:sp>
    </p:spTree>
    <p:extLst>
      <p:ext uri="{BB962C8B-B14F-4D97-AF65-F5344CB8AC3E}">
        <p14:creationId xmlns:p14="http://schemas.microsoft.com/office/powerpoint/2010/main" val="3142263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the map in half by it’s longitude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Get a 0 if it’s lower than half (East) or 1 if it’s higher (West)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D9F873-6CB4-744D-A464-AA4208945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32" y="1464600"/>
            <a:ext cx="972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5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the map in half again by it’s latitude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Get a 0 if it’s lower than Half (South) or 1 if it’s higher (North)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B83DA-AE9A-604F-A4FB-A8FFB734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00" y="1464600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28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the halving again by longitude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All even bits [0, 2, 4, 6, 8, …] will be longitude splits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C0801D-7A8A-8A4B-B3E9-489B984EE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464600"/>
            <a:ext cx="972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6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87072-0448-3540-930E-55FAF01E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6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FB7A7-9AE3-47DC-B8BD-4F1FC67EE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138" y="1450428"/>
            <a:ext cx="3623261" cy="1940472"/>
          </a:xfrm>
        </p:spPr>
        <p:txBody>
          <a:bodyPr anchor="ctr"/>
          <a:lstStyle/>
          <a:p>
            <a:r>
              <a:rPr lang="en-US" sz="7200" b="1" i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Geohash</a:t>
            </a:r>
            <a:br>
              <a:rPr lang="en-US" sz="7200" b="1" i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en-US" sz="7200" b="1" i="1" dirty="0"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   &amp; </a:t>
            </a:r>
            <a:endParaRPr lang="en-US" sz="5400" b="1" i="1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610F2-02F3-4431-85FF-531EE8A1FB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484" y="3390900"/>
            <a:ext cx="11099027" cy="537807"/>
          </a:xfrm>
        </p:spPr>
        <p:txBody>
          <a:bodyPr anchor="ctr">
            <a:normAutofit/>
          </a:bodyPr>
          <a:lstStyle/>
          <a:p>
            <a:pPr algn="ctr"/>
            <a:r>
              <a:rPr lang="en-US" sz="1200" i="1" dirty="0"/>
              <a:t>IT Marathon Week – May 2020</a:t>
            </a:r>
            <a:endParaRPr lang="en-US" sz="1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10AE3A-CEE0-7748-BFE7-7C2414F92B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95" y="2310900"/>
            <a:ext cx="2300866" cy="108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0728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once more by latitude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All odd bits [1, 3, 5, 7, 9, …] will be latitude splits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BA174-8C84-B94A-8837-67BEA1D0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00" y="1464600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29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time by longitude to get 5 bits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Each iteration toggle between </a:t>
            </a:r>
            <a:r>
              <a:rPr lang="en-US" b="1" dirty="0"/>
              <a:t>latitude</a:t>
            </a:r>
            <a:r>
              <a:rPr lang="en-US" dirty="0"/>
              <a:t> and </a:t>
            </a:r>
            <a:r>
              <a:rPr lang="en-US" b="1" dirty="0"/>
              <a:t>longitude</a:t>
            </a:r>
            <a:r>
              <a:rPr lang="en-US" dirty="0"/>
              <a:t> and keep track for future iterations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A34302-2F71-1C43-8E93-9105877E0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449360"/>
            <a:ext cx="972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9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5 iterations, encode the resulting binary in base 32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Notice </a:t>
            </a:r>
            <a:r>
              <a:rPr lang="en-US" b="1" dirty="0"/>
              <a:t>longitude</a:t>
            </a:r>
            <a:r>
              <a:rPr lang="en-US" dirty="0"/>
              <a:t> splits result in square </a:t>
            </a:r>
            <a:r>
              <a:rPr lang="en-US" u="sng" dirty="0"/>
              <a:t>regions</a:t>
            </a:r>
            <a:r>
              <a:rPr lang="en-US" dirty="0"/>
              <a:t> and </a:t>
            </a:r>
            <a:r>
              <a:rPr lang="en-US" b="1" dirty="0"/>
              <a:t>latitude</a:t>
            </a:r>
            <a:r>
              <a:rPr lang="en-US" dirty="0"/>
              <a:t> splits result in rectangular </a:t>
            </a:r>
            <a:r>
              <a:rPr lang="en-US" u="sng" dirty="0"/>
              <a:t>regions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2939C-1E26-4B45-AF9A-6BC9DF2F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00" y="1464600"/>
            <a:ext cx="486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9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the process until the desired precision is reached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Each 5 iterations will produce an extra character and increased precision of the resulting geohash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3805AF-F758-F946-A6B0-95019B334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58741"/>
              </p:ext>
            </p:extLst>
          </p:nvPr>
        </p:nvGraphicFramePr>
        <p:xfrm>
          <a:off x="540446" y="2811780"/>
          <a:ext cx="11111107" cy="1158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87301">
                  <a:extLst>
                    <a:ext uri="{9D8B030D-6E8A-4147-A177-3AD203B41FA5}">
                      <a16:colId xmlns:a16="http://schemas.microsoft.com/office/drawing/2014/main" val="3214334180"/>
                    </a:ext>
                  </a:extLst>
                </a:gridCol>
                <a:gridCol w="1587301">
                  <a:extLst>
                    <a:ext uri="{9D8B030D-6E8A-4147-A177-3AD203B41FA5}">
                      <a16:colId xmlns:a16="http://schemas.microsoft.com/office/drawing/2014/main" val="1643858174"/>
                    </a:ext>
                  </a:extLst>
                </a:gridCol>
                <a:gridCol w="1587301">
                  <a:extLst>
                    <a:ext uri="{9D8B030D-6E8A-4147-A177-3AD203B41FA5}">
                      <a16:colId xmlns:a16="http://schemas.microsoft.com/office/drawing/2014/main" val="1040054224"/>
                    </a:ext>
                  </a:extLst>
                </a:gridCol>
                <a:gridCol w="1587301">
                  <a:extLst>
                    <a:ext uri="{9D8B030D-6E8A-4147-A177-3AD203B41FA5}">
                      <a16:colId xmlns:a16="http://schemas.microsoft.com/office/drawing/2014/main" val="1297982766"/>
                    </a:ext>
                  </a:extLst>
                </a:gridCol>
                <a:gridCol w="1587301">
                  <a:extLst>
                    <a:ext uri="{9D8B030D-6E8A-4147-A177-3AD203B41FA5}">
                      <a16:colId xmlns:a16="http://schemas.microsoft.com/office/drawing/2014/main" val="394333935"/>
                    </a:ext>
                  </a:extLst>
                </a:gridCol>
                <a:gridCol w="1587301">
                  <a:extLst>
                    <a:ext uri="{9D8B030D-6E8A-4147-A177-3AD203B41FA5}">
                      <a16:colId xmlns:a16="http://schemas.microsoft.com/office/drawing/2014/main" val="483029789"/>
                    </a:ext>
                  </a:extLst>
                </a:gridCol>
                <a:gridCol w="1587301">
                  <a:extLst>
                    <a:ext uri="{9D8B030D-6E8A-4147-A177-3AD203B41FA5}">
                      <a16:colId xmlns:a16="http://schemas.microsoft.com/office/drawing/2014/main" val="124649940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q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</a:t>
                      </a:r>
                      <a:endParaRPr lang="en-US" sz="320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</a:t>
                      </a:r>
                      <a:endParaRPr lang="en-US" sz="320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19851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01001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01101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11100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10011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10110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11100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3200" dirty="0">
                          <a:ln>
                            <a:noFill/>
                          </a:ln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10100</a:t>
                      </a:r>
                      <a:endParaRPr lang="en-US" sz="3200" dirty="0">
                        <a:ln>
                          <a:noFill/>
                        </a:ln>
                        <a:noFill/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895576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7CB85E49-0630-2248-913C-DFF17302A26B}"/>
              </a:ext>
            </a:extLst>
          </p:cNvPr>
          <p:cNvSpPr/>
          <p:nvPr/>
        </p:nvSpPr>
        <p:spPr>
          <a:xfrm>
            <a:off x="3539851" y="4359896"/>
            <a:ext cx="5112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9ewmqwn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≈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[20.644, -103.4164]</a:t>
            </a:r>
          </a:p>
        </p:txBody>
      </p:sp>
    </p:spTree>
    <p:extLst>
      <p:ext uri="{BB962C8B-B14F-4D97-AF65-F5344CB8AC3E}">
        <p14:creationId xmlns:p14="http://schemas.microsoft.com/office/powerpoint/2010/main" val="346867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area represented by increasing precision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https://www.movable-type.co.uk/scripts/geohash.html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Geohashes represent regions, with enough precision it can be reduced to a point (the center of the region)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A3825A-6B34-1D4C-86FE-4131DFCEB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520303"/>
              </p:ext>
            </p:extLst>
          </p:nvPr>
        </p:nvGraphicFramePr>
        <p:xfrm>
          <a:off x="2856000" y="1529528"/>
          <a:ext cx="6480000" cy="46800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367205859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401650801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30538204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</a:rPr>
                        <a:t>Length</a:t>
                      </a:r>
                      <a:endParaRPr lang="en-US" sz="1600" b="1" dirty="0">
                        <a:effectLst/>
                        <a:latin typeface="inherit"/>
                      </a:endParaRP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</a:rPr>
                        <a:t>Cell width</a:t>
                      </a:r>
                      <a:endParaRPr lang="en-US" sz="1600" b="1" dirty="0">
                        <a:effectLst/>
                        <a:latin typeface="inherit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1" dirty="0">
                          <a:effectLst/>
                        </a:rPr>
                        <a:t>Cell height</a:t>
                      </a:r>
                      <a:endParaRPr lang="en-US" sz="1600" b="1" dirty="0">
                        <a:effectLst/>
                        <a:latin typeface="inherit"/>
                      </a:endParaRP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8156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1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5,000km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5,000km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3131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2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≤ 1,250km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625km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76473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156km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156km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2806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4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39.1km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19.5km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6630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5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4.89km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4.89km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6523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6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1.22km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0.61km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5315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7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153m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153m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26010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8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38.2m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19.1m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150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9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4.77m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4.77m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43136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1.19m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0.596m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887207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11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149mm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149mm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3944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12</a:t>
                      </a:r>
                    </a:p>
                  </a:txBody>
                  <a:tcPr marL="83680" marR="83680" marT="41840" marB="4184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>
                          <a:effectLst/>
                        </a:rPr>
                        <a:t>≤ 37.2mm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18.6mm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58232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65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29A170-940D-444B-95E6-5DD64DFBE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13720-8D26-4B5B-BF48-71F03E61C8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07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413C8B-EFE1-433E-9AAD-70A19E7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C63FFC6-EF4B-44B7-AC78-AC58F931A9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fontAlgn="base"/>
            <a:r>
              <a:rPr lang="en-US" sz="3200" dirty="0"/>
              <a:t>Language agnostic simple implementation</a:t>
            </a:r>
          </a:p>
          <a:p>
            <a:pPr fontAlgn="base"/>
            <a:r>
              <a:rPr lang="en-US" sz="3200" dirty="0"/>
              <a:t>Small size and efficient algorithm</a:t>
            </a:r>
          </a:p>
          <a:p>
            <a:pPr fontAlgn="base"/>
            <a:r>
              <a:rPr lang="en-US" sz="3200" dirty="0"/>
              <a:t>Spatial indexing and proximity searches</a:t>
            </a:r>
          </a:p>
          <a:p>
            <a:pPr fontAlgn="base"/>
            <a:r>
              <a:rPr lang="en-US" sz="3200" dirty="0"/>
              <a:t>Easy to modify, adapt and share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0CAAA3-8D42-4584-9CEB-DAE19FE990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4D9AD26-19C4-427D-A02E-2058861CF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4B72567-090B-4447-B572-D0ACE36BB2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Why use geohash instead of an spatial database</a:t>
            </a:r>
          </a:p>
        </p:txBody>
      </p:sp>
    </p:spTree>
    <p:extLst>
      <p:ext uri="{BB962C8B-B14F-4D97-AF65-F5344CB8AC3E}">
        <p14:creationId xmlns:p14="http://schemas.microsoft.com/office/powerpoint/2010/main" val="12431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Nearby places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Nearby places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Geohashes represent regions and after spatial indexing (algorithm), nearby places have common prefixes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D76634-0D2D-CB49-B80F-1DCB13F7B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084665"/>
              </p:ext>
            </p:extLst>
          </p:nvPr>
        </p:nvGraphicFramePr>
        <p:xfrm>
          <a:off x="1678617" y="1757796"/>
          <a:ext cx="8851392" cy="4145280"/>
        </p:xfrm>
        <a:graphic>
          <a:graphicData uri="http://schemas.openxmlformats.org/drawingml/2006/table">
            <a:tbl>
              <a:tblPr/>
              <a:tblGrid>
                <a:gridCol w="4425696">
                  <a:extLst>
                    <a:ext uri="{9D8B030D-6E8A-4147-A177-3AD203B41FA5}">
                      <a16:colId xmlns:a16="http://schemas.microsoft.com/office/drawing/2014/main" val="148045876"/>
                    </a:ext>
                  </a:extLst>
                </a:gridCol>
                <a:gridCol w="4425696">
                  <a:extLst>
                    <a:ext uri="{9D8B030D-6E8A-4147-A177-3AD203B41FA5}">
                      <a16:colId xmlns:a16="http://schemas.microsoft.com/office/drawing/2014/main" val="12588909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 dirty="0">
                          <a:effectLst/>
                        </a:rPr>
                        <a:t>Luxoft Guadalajara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2" algn="l" fontAlgn="base"/>
                      <a:r>
                        <a:rPr lang="en-US" sz="2800" dirty="0">
                          <a:solidFill>
                            <a:schemeClr val="accent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9ewmqw</a:t>
                      </a:r>
                      <a:r>
                        <a:rPr lang="en-US" sz="28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nv9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9521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>
                          <a:effectLst/>
                        </a:rPr>
                        <a:t>Phillip Morris - Cigatam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2" algn="l" fontAlgn="base"/>
                      <a:r>
                        <a:rPr lang="en-US" sz="2800" dirty="0">
                          <a:solidFill>
                            <a:schemeClr val="accent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9ewmqw</a:t>
                      </a:r>
                      <a:r>
                        <a:rPr lang="en-US" sz="28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s1p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76431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 dirty="0">
                          <a:effectLst/>
                        </a:rPr>
                        <a:t>UNIVA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2" algn="l" fontAlgn="base"/>
                      <a:r>
                        <a:rPr lang="en-US" sz="2800" dirty="0">
                          <a:solidFill>
                            <a:schemeClr val="accent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9ewmw</a:t>
                      </a:r>
                      <a:r>
                        <a:rPr lang="en-US" sz="28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9k8n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62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 dirty="0">
                          <a:effectLst/>
                        </a:rPr>
                        <a:t>Estadio Akron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2" algn="l" fontAlgn="base"/>
                      <a:r>
                        <a:rPr lang="en-US" sz="2800" dirty="0">
                          <a:solidFill>
                            <a:schemeClr val="accent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9ewm</a:t>
                      </a:r>
                      <a:r>
                        <a:rPr lang="en-US" sz="28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tthck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973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 dirty="0">
                          <a:effectLst/>
                        </a:rPr>
                        <a:t>La Minerva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2" algn="l" fontAlgn="base"/>
                      <a:r>
                        <a:rPr lang="en-US" sz="2800" dirty="0">
                          <a:solidFill>
                            <a:schemeClr val="accent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9ewm</a:t>
                      </a:r>
                      <a:r>
                        <a:rPr lang="en-US" sz="28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x7et7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326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>
                          <a:effectLst/>
                        </a:rPr>
                        <a:t>Catedral de Guadalajara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2" algn="l" fontAlgn="base"/>
                      <a:r>
                        <a:rPr lang="en-US" sz="2800" dirty="0">
                          <a:solidFill>
                            <a:schemeClr val="accent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9ew</a:t>
                      </a:r>
                      <a:r>
                        <a:rPr lang="en-US" sz="28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t8k1h8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066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>
                          <a:effectLst/>
                        </a:rPr>
                        <a:t>Aeropuerto Miguel Hidalgo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2" algn="l" fontAlgn="base"/>
                      <a:r>
                        <a:rPr lang="en-US" sz="2800" dirty="0">
                          <a:solidFill>
                            <a:schemeClr val="accent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9ew</a:t>
                      </a:r>
                      <a:r>
                        <a:rPr lang="en-US" sz="28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sc29cj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967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 dirty="0" err="1">
                          <a:effectLst/>
                        </a:rPr>
                        <a:t>Malecón</a:t>
                      </a:r>
                      <a:r>
                        <a:rPr lang="en-US" sz="2800" dirty="0">
                          <a:effectLst/>
                        </a:rPr>
                        <a:t> de Chapala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2" algn="l" fontAlgn="base"/>
                      <a:r>
                        <a:rPr lang="en-US" sz="2800" dirty="0">
                          <a:solidFill>
                            <a:schemeClr val="accent5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9ew</a:t>
                      </a:r>
                      <a:r>
                        <a:rPr lang="en-US" sz="2800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e7v4j0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623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175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413C8B-EFE1-433E-9AAD-70A19E7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0CAAA3-8D42-4584-9CEB-DAE19FE990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4D9AD26-19C4-427D-A02E-2058861CF3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4B72567-090B-4447-B572-D0ACE36BB2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Overview of top geohash regions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42BA18-51A5-2840-84E1-B9F5C391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423297"/>
            <a:ext cx="972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48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196D7-A990-4469-8E31-A7D7FC63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Z-order curve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B0E12F-24CE-4577-871C-02580AC70C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D3E8063-343F-4737-8D0F-678FB1F54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4B6151-1134-423C-A805-803DBB7532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Oh so there it is…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B2800B-5A89-454F-8EA9-BAB3C1B9E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423297"/>
            <a:ext cx="972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2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0FA5DB-8D4F-4E1C-8729-471ECF7C6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76" y="3390900"/>
            <a:ext cx="5536325" cy="2933700"/>
          </a:xfrm>
        </p:spPr>
        <p:txBody>
          <a:bodyPr anchor="ctr"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Guillermo Estrada</a:t>
            </a:r>
            <a:br>
              <a:rPr lang="en-US" sz="2000" b="1" dirty="0"/>
            </a:br>
            <a:r>
              <a:rPr lang="en-US" sz="2000" b="1" dirty="0"/>
              <a:t>Luxoft México (Guadalajara)</a:t>
            </a:r>
            <a:br>
              <a:rPr lang="en-US" sz="2000" b="1" dirty="0"/>
            </a:br>
            <a:r>
              <a:rPr lang="en-US" sz="2000" b="1" dirty="0"/>
              <a:t>Senior Software Engineer</a:t>
            </a:r>
            <a:br>
              <a:rPr lang="en-US" sz="2000" b="1" dirty="0"/>
            </a:br>
            <a:br>
              <a:rPr lang="en-US" sz="2000" b="1" dirty="0"/>
            </a:br>
            <a:r>
              <a:rPr lang="en-US" sz="1800" b="1" dirty="0">
                <a:solidFill>
                  <a:schemeClr val="tx1"/>
                </a:solidFill>
              </a:rPr>
              <a:t>10 years of experience Full Stack Developer</a:t>
            </a:r>
            <a:br>
              <a:rPr lang="en-US" sz="1800" b="1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chemeClr val="tx1"/>
                </a:solidFill>
              </a:rPr>
              <a:t>9 years using Golang (since r57)</a:t>
            </a:r>
            <a:br>
              <a:rPr lang="en-US" sz="1800" b="1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chemeClr val="tx1"/>
                </a:solidFill>
              </a:rPr>
              <a:t>Focus on distributed microservices</a:t>
            </a:r>
            <a:br>
              <a:rPr lang="en-US" sz="1800" b="1" dirty="0">
                <a:solidFill>
                  <a:schemeClr val="tx1"/>
                </a:solidFill>
              </a:rPr>
            </a:br>
            <a:r>
              <a:rPr lang="en-US" sz="1800" b="1" dirty="0">
                <a:solidFill>
                  <a:schemeClr val="tx1"/>
                </a:solidFill>
              </a:rPr>
              <a:t>Passionate about algorithms and data structures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895A4ED8-31ED-164D-83C1-1148900CAD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3" r="10093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9C0753-A585-489F-8E33-F703B273D3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i="1"/>
              <a:t>Geoash </a:t>
            </a:r>
            <a:r>
              <a:rPr lang="en-US" b="1" i="1" dirty="0"/>
              <a:t>&amp; Go</a:t>
            </a:r>
          </a:p>
        </p:txBody>
      </p:sp>
    </p:spTree>
    <p:extLst>
      <p:ext uri="{BB962C8B-B14F-4D97-AF65-F5344CB8AC3E}">
        <p14:creationId xmlns:p14="http://schemas.microsoft.com/office/powerpoint/2010/main" val="2210508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51926E1-67CB-774B-B581-8CB83E6280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8" r="2046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53C5F9-D94F-46D0-A041-6A0AE7DD29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with internal geohash 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D15EAF-C7DE-4427-B810-381DC83BF6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Geohash &amp; Go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765B8CD-38E0-40B6-BED3-3AC3A4ADF3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A6AB08-13CD-40E3-8718-2566E9E4E1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err="1"/>
              <a:t>Redis</a:t>
            </a:r>
            <a:endParaRPr lang="en-US" sz="2400" dirty="0"/>
          </a:p>
          <a:p>
            <a:r>
              <a:rPr lang="en-US" sz="2400" dirty="0"/>
              <a:t>MongoDB</a:t>
            </a:r>
          </a:p>
          <a:p>
            <a:r>
              <a:rPr lang="en-US" sz="2400" dirty="0"/>
              <a:t>Elasticsearch</a:t>
            </a:r>
          </a:p>
          <a:p>
            <a:r>
              <a:rPr lang="en-US" sz="2400" dirty="0" err="1"/>
              <a:t>Hbase</a:t>
            </a:r>
            <a:endParaRPr lang="en-US" sz="2400" dirty="0"/>
          </a:p>
          <a:p>
            <a:r>
              <a:rPr lang="en-US" sz="2400" dirty="0" err="1"/>
              <a:t>Accumulo</a:t>
            </a:r>
            <a:endParaRPr lang="en-US" sz="2400" dirty="0"/>
          </a:p>
          <a:p>
            <a:r>
              <a:rPr lang="en-US" sz="2400" dirty="0"/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2441498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74575-1A67-4E99-B462-09134427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B18B7-5FBF-44B3-8735-B4998E6598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14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border problem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Geohash and Go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Problems and Solutions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Locations near the region borders can have completely different geohashes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B1EBF-7FB5-4F43-B03C-9DF66270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00" y="1418880"/>
            <a:ext cx="9720000" cy="48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7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4E5129-E1D0-4E44-BDD2-D9187BBB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1" y="2121408"/>
            <a:ext cx="5512100" cy="1236155"/>
          </a:xfrm>
        </p:spPr>
        <p:txBody>
          <a:bodyPr anchor="ctr"/>
          <a:lstStyle/>
          <a:p>
            <a:r>
              <a:rPr lang="en-US" dirty="0"/>
              <a:t>Issues to solve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F1F5C2AF-7117-EF44-A438-0FB667FDC9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093" r="1009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62900-6589-4871-9F8D-709E2A048B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 by Matthew Hamilton on 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E36CC-A486-3B4E-8213-0B070CF1096B}"/>
              </a:ext>
            </a:extLst>
          </p:cNvPr>
          <p:cNvSpPr txBox="1"/>
          <p:nvPr/>
        </p:nvSpPr>
        <p:spPr>
          <a:xfrm>
            <a:off x="583901" y="3727336"/>
            <a:ext cx="5512100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Cannot always trust prefix based proximity search (border 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Variable grid widths depending on latitude (mapping problem)</a:t>
            </a:r>
          </a:p>
        </p:txBody>
      </p:sp>
    </p:spTree>
    <p:extLst>
      <p:ext uri="{BB962C8B-B14F-4D97-AF65-F5344CB8AC3E}">
        <p14:creationId xmlns:p14="http://schemas.microsoft.com/office/powerpoint/2010/main" val="234634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4E5129-E1D0-4E44-BDD2-D9187BBB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15" y="658368"/>
            <a:ext cx="5512101" cy="1435609"/>
          </a:xfrm>
        </p:spPr>
        <p:txBody>
          <a:bodyPr anchor="ctr"/>
          <a:lstStyle/>
          <a:p>
            <a:pPr algn="ctr"/>
            <a:r>
              <a:rPr lang="en-US" sz="4000" dirty="0"/>
              <a:t>Solving  the </a:t>
            </a:r>
            <a:br>
              <a:rPr lang="en-US" sz="4000" dirty="0"/>
            </a:br>
            <a:r>
              <a:rPr lang="en-US" sz="4000" dirty="0"/>
              <a:t>border problem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95AE2D91-930B-D843-8FC1-01FB5BF524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148" r="1014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62900-6589-4871-9F8D-709E2A048B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 by Nina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Strehl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on 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9AFB01-EC4B-2F45-9504-41BFC7B80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616660"/>
              </p:ext>
            </p:extLst>
          </p:nvPr>
        </p:nvGraphicFramePr>
        <p:xfrm>
          <a:off x="602582" y="3535871"/>
          <a:ext cx="5474734" cy="110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37367">
                  <a:extLst>
                    <a:ext uri="{9D8B030D-6E8A-4147-A177-3AD203B41FA5}">
                      <a16:colId xmlns:a16="http://schemas.microsoft.com/office/drawing/2014/main" val="225151500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1907707301"/>
                    </a:ext>
                  </a:extLst>
                </a:gridCol>
                <a:gridCol w="1837367">
                  <a:extLst>
                    <a:ext uri="{9D8B030D-6E8A-4147-A177-3AD203B41FA5}">
                      <a16:colId xmlns:a16="http://schemas.microsoft.com/office/drawing/2014/main" val="541892604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9bpbp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d0000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d0001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364956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3zzzz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6pbpb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6pbpc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950193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3zzzx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6pbp8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6pbp9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36856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213CF1-229A-C045-8332-818F4A7FF687}"/>
              </a:ext>
            </a:extLst>
          </p:cNvPr>
          <p:cNvSpPr txBox="1"/>
          <p:nvPr/>
        </p:nvSpPr>
        <p:spPr>
          <a:xfrm>
            <a:off x="602582" y="2450592"/>
            <a:ext cx="5512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Neighbor acquisition by extrapolating region coordinates into other nearby regions and encoding each of them.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77480-13B6-2D43-BC3D-B928AF3B675C}"/>
              </a:ext>
            </a:extLst>
          </p:cNvPr>
          <p:cNvSpPr/>
          <p:nvPr/>
        </p:nvSpPr>
        <p:spPr>
          <a:xfrm>
            <a:off x="621265" y="5076419"/>
            <a:ext cx="5474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 prefix search on each of them with higher precision for a more granular proximity search. Also allows proximity searches in a given direction.</a:t>
            </a:r>
          </a:p>
        </p:txBody>
      </p:sp>
    </p:spTree>
    <p:extLst>
      <p:ext uri="{BB962C8B-B14F-4D97-AF65-F5344CB8AC3E}">
        <p14:creationId xmlns:p14="http://schemas.microsoft.com/office/powerpoint/2010/main" val="1572088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272A55-23AD-4CCA-8386-41D43BA3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E0B4B7E-6C4A-459D-BDD7-56DB8EDFE7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DEMO</a:t>
            </a:r>
            <a:endParaRPr lang="en-US" sz="5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5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https://github.com/phrozen/geohash</a:t>
            </a:r>
            <a:endParaRPr lang="en-US" sz="5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5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0FF754-E221-4FF7-9CC1-7BBD486DA1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60FEC49-B53B-4842-B9EA-7CEC1EEF4C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5C0F0C6-15AE-4A74-940F-944083339F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91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4E5129-E1D0-4E44-BDD2-D9187BBB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B5BFD0-70B2-48EF-AB4B-24E9B23DF8B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62900-6589-4871-9F8D-709E2A048B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50E45-2721-684C-BFA6-3E2BB234A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00" y="3786754"/>
            <a:ext cx="2628900" cy="99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8C7B44-73CA-4442-8CB4-DDD5F4CB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488" y="0"/>
            <a:ext cx="2194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47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7C88A-6320-477C-9401-CB85C622EF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82425" y="1945867"/>
            <a:ext cx="5793479" cy="340990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4400" b="1" dirty="0"/>
              <a:t>Go</a:t>
            </a:r>
            <a:r>
              <a:rPr lang="en-US" sz="4400" dirty="0"/>
              <a:t> is an open source programming language that makes it easy to build </a:t>
            </a:r>
            <a:r>
              <a:rPr lang="en-US" sz="4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simple</a:t>
            </a:r>
            <a:r>
              <a:rPr lang="en-US" sz="4400" dirty="0"/>
              <a:t>, </a:t>
            </a:r>
            <a:r>
              <a:rPr lang="en-US" sz="4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reliable</a:t>
            </a:r>
            <a:r>
              <a:rPr lang="en-US" sz="4400" dirty="0"/>
              <a:t>, and </a:t>
            </a:r>
            <a:r>
              <a:rPr lang="en-US" sz="4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efficient</a:t>
            </a:r>
            <a:r>
              <a:rPr lang="en-US" sz="4400" dirty="0"/>
              <a:t> software.</a:t>
            </a:r>
          </a:p>
          <a:p>
            <a:endParaRPr lang="en-US" sz="4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618FC-6B68-45F1-A1D2-DB6566F281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https://golang.org/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C42F049-4308-4723-9797-954159514D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Golang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C916E-32FF-754B-96B2-BB571B7A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441367" y="0"/>
            <a:ext cx="343059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37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Go?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04C1EE-5ACE-46D0-AF69-1C2E3B8D0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4000" dirty="0"/>
              <a:t>Open Source and backed by the industry</a:t>
            </a:r>
          </a:p>
          <a:p>
            <a:pPr marL="0" indent="0">
              <a:buNone/>
            </a:pPr>
            <a:r>
              <a:rPr lang="en-US" sz="2000" dirty="0"/>
              <a:t>The language was created at Google by Rob Pike, Robert </a:t>
            </a:r>
            <a:r>
              <a:rPr lang="en-US" sz="2000" dirty="0" err="1"/>
              <a:t>Griesemer</a:t>
            </a:r>
            <a:r>
              <a:rPr lang="en-US" sz="2000" dirty="0"/>
              <a:t>, and Ken Thompson and then released as an open-source project in 2009. </a:t>
            </a:r>
          </a:p>
          <a:p>
            <a:pPr marL="0" indent="0">
              <a:buNone/>
            </a:pPr>
            <a:r>
              <a:rPr lang="en-US" sz="2000" dirty="0"/>
              <a:t>Used in production by the largest cloud companies in the world: Amazon, Netflix, </a:t>
            </a:r>
            <a:r>
              <a:rPr lang="en-US" sz="2000" dirty="0" err="1"/>
              <a:t>Paypal</a:t>
            </a:r>
            <a:r>
              <a:rPr lang="en-US" sz="2000" dirty="0"/>
              <a:t>, Google, Uber, Twitter, Dropbox, Twitch, Cloudflare and hundreds more. Heavily used in Cloud Native Compute Foundation projects. </a:t>
            </a:r>
            <a:r>
              <a:rPr lang="en-US" sz="2000" dirty="0">
                <a:hlinkClick r:id="rId2"/>
              </a:rPr>
              <a:t>https://www.cncf.io/</a:t>
            </a:r>
            <a:endParaRPr lang="en-US" sz="2400" dirty="0"/>
          </a:p>
          <a:p>
            <a:pPr marL="0" indent="0">
              <a:buNone/>
            </a:pPr>
            <a:r>
              <a:rPr lang="en-US" sz="2000" dirty="0"/>
              <a:t>Have you heard of Docker?</a:t>
            </a:r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Golang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ONE</a:t>
            </a:r>
          </a:p>
        </p:txBody>
      </p:sp>
    </p:spTree>
    <p:extLst>
      <p:ext uri="{BB962C8B-B14F-4D97-AF65-F5344CB8AC3E}">
        <p14:creationId xmlns:p14="http://schemas.microsoft.com/office/powerpoint/2010/main" val="46154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Go?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04C1EE-5ACE-46D0-AF69-1C2E3B8D0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4000" dirty="0"/>
              <a:t>It’s FAST!</a:t>
            </a:r>
          </a:p>
          <a:p>
            <a:pPr marL="0" indent="0">
              <a:buNone/>
            </a:pPr>
            <a:r>
              <a:rPr lang="en-US" sz="2000" dirty="0"/>
              <a:t>To learn, to develop in, to compile, to deploy, to run, etc.</a:t>
            </a:r>
          </a:p>
          <a:p>
            <a:pPr marL="0" indent="0">
              <a:buNone/>
            </a:pPr>
            <a:r>
              <a:rPr lang="en-US" sz="2000" dirty="0"/>
              <a:t>As a compiled language Go is fast on the metal (like C or C++), but even as a statically typed language, it has the feel of an interpreted one, being opinionated and full of good practices just makes it a pleasure to work with.</a:t>
            </a:r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Golang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</p:txBody>
      </p:sp>
    </p:spTree>
    <p:extLst>
      <p:ext uri="{BB962C8B-B14F-4D97-AF65-F5344CB8AC3E}">
        <p14:creationId xmlns:p14="http://schemas.microsoft.com/office/powerpoint/2010/main" val="401303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71359A-77FD-434D-BAD7-A854DE89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Spatial Indexing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8AD336-3A21-46B1-AB10-A90D53B46F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Geohash &amp; Go</a:t>
            </a:r>
          </a:p>
        </p:txBody>
      </p:sp>
    </p:spTree>
    <p:extLst>
      <p:ext uri="{BB962C8B-B14F-4D97-AF65-F5344CB8AC3E}">
        <p14:creationId xmlns:p14="http://schemas.microsoft.com/office/powerpoint/2010/main" val="39122164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Go?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04C1EE-5ACE-46D0-AF69-1C2E3B8D0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4000" dirty="0"/>
              <a:t>Simple yet modern…</a:t>
            </a:r>
          </a:p>
          <a:p>
            <a:pPr marL="0" indent="0">
              <a:buNone/>
            </a:pPr>
            <a:r>
              <a:rPr lang="en-US" sz="2000" dirty="0"/>
              <a:t>Go has clean syntax, minimalistic design, and clear language specification. Thanks to it’s simplistic approach, you can get productive real fast. </a:t>
            </a:r>
          </a:p>
          <a:p>
            <a:pPr marL="0" indent="0">
              <a:buNone/>
            </a:pPr>
            <a:r>
              <a:rPr lang="en-US" sz="2000" dirty="0"/>
              <a:t>Yet, it has built-in concurrency as a first class citizen. Go routines are lightweight and work out of the box with a “share memory by communicating” memory model based on channels, it is designed for the future.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Golang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2041582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use Go?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04C1EE-5ACE-46D0-AF69-1C2E3B8D0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4000" dirty="0"/>
              <a:t>Safe and portable</a:t>
            </a:r>
          </a:p>
          <a:p>
            <a:pPr marL="0" indent="0">
              <a:buNone/>
            </a:pPr>
            <a:r>
              <a:rPr lang="en-US" sz="2000" dirty="0"/>
              <a:t>Go has a very strict typed system and errors are a built-in type. You not only get compile time type errors, but also concurrency features like race condition detection, deadlock detection, etc.</a:t>
            </a:r>
          </a:p>
          <a:p>
            <a:pPr marL="0" indent="0">
              <a:buNone/>
            </a:pPr>
            <a:r>
              <a:rPr lang="en-US" sz="2000" dirty="0"/>
              <a:t>Built-in testing, profiling and static analysis produce quality production deployments.</a:t>
            </a:r>
          </a:p>
          <a:p>
            <a:pPr marL="0" indent="0">
              <a:buNone/>
            </a:pPr>
            <a:r>
              <a:rPr lang="en-US" sz="2000" dirty="0"/>
              <a:t>Cross-platform (Windows, OSX, Linux) and multi-architecture (x86, amd64, arm) with built-in cross-compilation tooling.</a:t>
            </a:r>
            <a:endParaRPr lang="en-US" sz="2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Golang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1760022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B196D7-A990-4469-8E31-A7D7FC63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B0E12F-24CE-4577-871C-02580AC70C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Geohash and Go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D3E8063-343F-4737-8D0F-678FB1F54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Golang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F4B6151-1134-423C-A805-803DBB7532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Effective Go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015EB8-3D9F-4344-AED1-F9DE2B8C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97" y="1350347"/>
            <a:ext cx="7450270" cy="4860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A293B9-B3F7-9647-BEA2-4CF4759497C1}"/>
              </a:ext>
            </a:extLst>
          </p:cNvPr>
          <p:cNvSpPr/>
          <p:nvPr/>
        </p:nvSpPr>
        <p:spPr>
          <a:xfrm>
            <a:off x="7852498" y="1757796"/>
            <a:ext cx="3213892" cy="370300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golang.org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go.dev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1275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1B0C53-61AB-483C-B3AC-8A949959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BC509-0687-4632-861E-F1287060D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59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4E5129-E1D0-4E44-BDD2-D9187BBB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1" y="2113566"/>
            <a:ext cx="5512100" cy="1243997"/>
          </a:xfrm>
        </p:spPr>
        <p:txBody>
          <a:bodyPr anchor="ctr"/>
          <a:lstStyle/>
          <a:p>
            <a:r>
              <a:rPr lang="en-US" dirty="0"/>
              <a:t>Where to Go next?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B2F21A3E-0593-E044-AFFA-88BBFBD1312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093" r="1009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62900-6589-4871-9F8D-709E2A048B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 by Jade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Masri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on 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54A8A4-A4E5-0D4C-90EA-A8BB04CE8A1E}"/>
              </a:ext>
            </a:extLst>
          </p:cNvPr>
          <p:cNvSpPr/>
          <p:nvPr/>
        </p:nvSpPr>
        <p:spPr>
          <a:xfrm>
            <a:off x="583901" y="3710176"/>
            <a:ext cx="5512099" cy="224640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encodings and formats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Custom coordinate or virtual systems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Other algorithms (Open Location Code – Google Maps)</a:t>
            </a:r>
          </a:p>
        </p:txBody>
      </p:sp>
    </p:spTree>
    <p:extLst>
      <p:ext uri="{BB962C8B-B14F-4D97-AF65-F5344CB8AC3E}">
        <p14:creationId xmlns:p14="http://schemas.microsoft.com/office/powerpoint/2010/main" val="61169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04C1EE-5ACE-46D0-AF69-1C2E3B8D02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marL="0" indent="0" fontAlgn="base">
              <a:buNone/>
            </a:pPr>
            <a:r>
              <a:rPr lang="en-US" sz="2400" dirty="0">
                <a:hlinkClick r:id="rId2"/>
              </a:rPr>
              <a:t>https://github.com/mmcloughlin/geohash</a:t>
            </a:r>
            <a:endParaRPr lang="en-US" sz="2400" dirty="0"/>
          </a:p>
          <a:p>
            <a:pPr marL="0" indent="0" fontAlgn="base">
              <a:buNone/>
            </a:pPr>
            <a:endParaRPr lang="en-US" sz="2400" dirty="0"/>
          </a:p>
          <a:p>
            <a:pPr fontAlgn="base"/>
            <a:r>
              <a:rPr lang="en-US" sz="2400" dirty="0"/>
              <a:t>Support for base32 and integer (64bit) geohashes</a:t>
            </a:r>
          </a:p>
          <a:p>
            <a:pPr fontAlgn="base"/>
            <a:r>
              <a:rPr lang="en-US" sz="2400" dirty="0"/>
              <a:t>Assembler optimizations for amd64</a:t>
            </a:r>
          </a:p>
          <a:p>
            <a:pPr fontAlgn="base"/>
            <a:r>
              <a:rPr lang="en-US" sz="2400" dirty="0"/>
              <a:t>Tests, tests, tests, did I mention tests?</a:t>
            </a:r>
          </a:p>
          <a:p>
            <a:pPr fontAlgn="base"/>
            <a:endParaRPr lang="en-US" sz="2400" dirty="0"/>
          </a:p>
          <a:p>
            <a:pPr marL="0" indent="0" fontAlgn="base">
              <a:buNone/>
            </a:pPr>
            <a:r>
              <a:rPr lang="en-US" sz="2400" dirty="0">
                <a:hlinkClick r:id="rId3"/>
              </a:rPr>
              <a:t>Geohash in Golang Assembly - Lessons in absurd optimization</a:t>
            </a:r>
            <a:endParaRPr lang="en-US" sz="2400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Geohash &amp; Go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347889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4E5129-E1D0-4E44-BDD2-D9187BBB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0" y="2735358"/>
            <a:ext cx="6006471" cy="3589242"/>
          </a:xfrm>
        </p:spPr>
        <p:txBody>
          <a:bodyPr/>
          <a:lstStyle/>
          <a:p>
            <a:r>
              <a:rPr lang="en-US" sz="6000" dirty="0"/>
              <a:t>Q&amp;A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800" dirty="0"/>
              <a:t>challenge keyword: </a:t>
            </a:r>
            <a:r>
              <a:rPr lang="en-US" sz="2800" b="1" dirty="0"/>
              <a:t>webinars</a:t>
            </a:r>
            <a:br>
              <a:rPr lang="en-US" sz="2800" b="1" dirty="0"/>
            </a:br>
            <a:br>
              <a:rPr lang="en-US" sz="2800" b="1" dirty="0"/>
            </a:br>
            <a:r>
              <a:rPr lang="en-US" sz="2800" dirty="0"/>
              <a:t>follow up:</a:t>
            </a:r>
            <a:r>
              <a:rPr lang="en-US" sz="2800" b="1" dirty="0"/>
              <a:t> </a:t>
            </a:r>
            <a:r>
              <a:rPr lang="en-US" sz="2800" b="1" dirty="0" err="1"/>
              <a:t>gestrada@luxoft.com</a:t>
            </a:r>
            <a:r>
              <a:rPr lang="en-US" sz="2800" dirty="0"/>
              <a:t> 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8121A1B1-1D81-DF4A-9F59-0F3EF6E30AF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093" r="1009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62900-6589-4871-9F8D-709E2A048B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Photo by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Camylla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Battani on 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8415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C06B6C-DE7B-8449-9A87-D281704C2AD2}"/>
              </a:ext>
            </a:extLst>
          </p:cNvPr>
          <p:cNvSpPr txBox="1"/>
          <p:nvPr/>
        </p:nvSpPr>
        <p:spPr>
          <a:xfrm>
            <a:off x="548640" y="3794760"/>
            <a:ext cx="47436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See you tomorrow! </a:t>
            </a:r>
          </a:p>
          <a:p>
            <a:r>
              <a:rPr lang="en-US" sz="2000" b="1" dirty="0"/>
              <a:t>May 13, 5pm CET</a:t>
            </a:r>
            <a:r>
              <a:rPr lang="en-US" sz="2000" dirty="0"/>
              <a:t> </a:t>
            </a:r>
          </a:p>
          <a:p>
            <a:r>
              <a:rPr lang="en-US" sz="2000" dirty="0" err="1"/>
              <a:t>Wojciech</a:t>
            </a:r>
            <a:r>
              <a:rPr lang="en-US" sz="2000" dirty="0"/>
              <a:t> Jakubowski</a:t>
            </a:r>
          </a:p>
          <a:p>
            <a:r>
              <a:rPr lang="en-US" sz="2000" i="1" dirty="0"/>
              <a:t>Overview of Data Storage Solutions in Azure</a:t>
            </a:r>
          </a:p>
        </p:txBody>
      </p:sp>
    </p:spTree>
    <p:extLst>
      <p:ext uri="{BB962C8B-B14F-4D97-AF65-F5344CB8AC3E}">
        <p14:creationId xmlns:p14="http://schemas.microsoft.com/office/powerpoint/2010/main" val="180959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19AB41-83C6-44E6-A5C7-B2A2A1FF4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Databases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C30F7E-A07D-4DFD-8692-8CCB298F1A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40827" y="6388710"/>
            <a:ext cx="5855148" cy="226160"/>
          </a:xfrm>
        </p:spPr>
        <p:txBody>
          <a:bodyPr/>
          <a:lstStyle/>
          <a:p>
            <a:r>
              <a:rPr lang="en-US" b="1" dirty="0"/>
              <a:t>Spatial Database for GPS Wildlife Tracking Data: </a:t>
            </a:r>
            <a:r>
              <a:rPr lang="en-US" dirty="0"/>
              <a:t>A Practical Guide to Creating a Data Management System with PostgreSQL/</a:t>
            </a:r>
            <a:r>
              <a:rPr lang="en-US" dirty="0" err="1"/>
              <a:t>PostGIS</a:t>
            </a:r>
            <a:r>
              <a:rPr lang="en-US" dirty="0"/>
              <a:t> and R</a:t>
            </a:r>
            <a:endParaRPr lang="en-US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09CF8B-5444-440B-B3F9-AE78BDCDD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Spatial Indexing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16E43-CB79-4490-AE1E-5EDAB1198B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 cases and challenges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DC51804-C041-CB40-872A-0B67A698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469475"/>
              </p:ext>
            </p:extLst>
          </p:nvPr>
        </p:nvGraphicFramePr>
        <p:xfrm>
          <a:off x="2032000" y="6385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426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64F521-D983-4621-A035-C5068535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8F2FB0-62DE-470E-BFBC-F3ACDEB732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A spatial index is a data structure that allows efficient access to a spatial object. It is a common technique used by spatial databases.  Without indexing, any search for a feature would require a "sequential scan" of every record in the database, resulting in much longer processing time. </a:t>
            </a:r>
          </a:p>
          <a:p>
            <a:pPr algn="ctr"/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887D3C-112F-4157-93CD-3819511987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https://gistbok.ucgis.org/bok-topics/spatial-indexing</a:t>
            </a:r>
            <a:endParaRPr lang="en-US" dirty="0"/>
          </a:p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E10B696-BD11-4EDC-B87B-9F9DCB0738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Spatial Indexing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F40768-3869-43CC-A778-4E8FE83995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64431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115DD58-DEA7-44C8-AA5A-E0069CFC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Index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ED3F3B-AF54-4F02-B22E-DEC224501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Geohash</a:t>
            </a:r>
          </a:p>
          <a:p>
            <a:r>
              <a:rPr lang="en-US" sz="2400" dirty="0" err="1"/>
              <a:t>HHCode</a:t>
            </a:r>
            <a:endParaRPr lang="en-US" sz="2400" dirty="0"/>
          </a:p>
          <a:p>
            <a:r>
              <a:rPr lang="en-US" sz="2400" dirty="0"/>
              <a:t>Grid (spatial index)</a:t>
            </a:r>
          </a:p>
          <a:p>
            <a:r>
              <a:rPr lang="en-US" sz="2400" dirty="0"/>
              <a:t>Z-order (curve)</a:t>
            </a:r>
          </a:p>
          <a:p>
            <a:r>
              <a:rPr lang="en-US" sz="2400" dirty="0"/>
              <a:t>UB-tree</a:t>
            </a:r>
          </a:p>
          <a:p>
            <a:r>
              <a:rPr lang="en-US" sz="2400" dirty="0"/>
              <a:t>Quadtree</a:t>
            </a:r>
          </a:p>
          <a:p>
            <a:r>
              <a:rPr lang="en-US" sz="2400" dirty="0"/>
              <a:t>Octree</a:t>
            </a:r>
          </a:p>
          <a:p>
            <a:r>
              <a:rPr lang="en-US" sz="2400" dirty="0" err="1"/>
              <a:t>kd</a:t>
            </a:r>
            <a:r>
              <a:rPr lang="en-US" sz="2400" dirty="0"/>
              <a:t>-tree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ABF6C0-F2A8-44B9-8B97-E7A432AAAF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400" dirty="0"/>
              <a:t>R-tree (MBR)</a:t>
            </a:r>
          </a:p>
          <a:p>
            <a:r>
              <a:rPr lang="en-US" sz="2400" dirty="0"/>
              <a:t>R+ tree</a:t>
            </a:r>
          </a:p>
          <a:p>
            <a:r>
              <a:rPr lang="en-US" sz="2400" dirty="0"/>
              <a:t>R* tree</a:t>
            </a:r>
          </a:p>
          <a:p>
            <a:r>
              <a:rPr lang="en-US" sz="2400" dirty="0"/>
              <a:t>Hilbert R-tree</a:t>
            </a:r>
          </a:p>
          <a:p>
            <a:r>
              <a:rPr lang="en-US" sz="2400" dirty="0"/>
              <a:t>X-tree</a:t>
            </a:r>
          </a:p>
          <a:p>
            <a:r>
              <a:rPr lang="en-US" sz="2400" dirty="0"/>
              <a:t>m-tree</a:t>
            </a:r>
          </a:p>
          <a:p>
            <a:r>
              <a:rPr lang="en-US" sz="2400" dirty="0"/>
              <a:t>Binary space partitioning (BSP-Tree)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317ADBF-E61D-45BF-A9C7-81DE2177D0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https://en.wikipedia.org/wiki/Spatial_database#Spatial_index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175A48E-E568-4097-A153-E603A17E4B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Spatial Indexing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16A8948-6E30-4137-8A65-C09697EC84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977862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4E5129-E1D0-4E44-BDD2-D9187BBB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01" y="2123768"/>
            <a:ext cx="5512100" cy="1267132"/>
          </a:xfrm>
        </p:spPr>
        <p:txBody>
          <a:bodyPr anchor="ctr"/>
          <a:lstStyle/>
          <a:p>
            <a:r>
              <a:rPr lang="en-US" dirty="0"/>
              <a:t>Right tool for the job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220627DE-D259-504D-B7FA-C370010655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093" r="1009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62900-6589-4871-9F8D-709E2A048B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Photo by </a:t>
            </a:r>
            <a:r>
              <a:rPr lang="en-US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Ashim</a:t>
            </a:r>
            <a:r>
              <a:rPr lang="en-US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b="1" dirty="0" err="1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D’Silva</a:t>
            </a:r>
            <a:r>
              <a:rPr lang="en-US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on </a:t>
            </a:r>
            <a:r>
              <a:rPr lang="en-US" b="1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b="1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AC6C8C-BDD9-5044-B922-69FF51004546}"/>
              </a:ext>
            </a:extLst>
          </p:cNvPr>
          <p:cNvSpPr/>
          <p:nvPr/>
        </p:nvSpPr>
        <p:spPr>
          <a:xfrm>
            <a:off x="494371" y="3390900"/>
            <a:ext cx="56016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Compact representation of geo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Efficient proximity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Adaptable, agnostic and proven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 Domain</a:t>
            </a:r>
          </a:p>
        </p:txBody>
      </p:sp>
    </p:spTree>
    <p:extLst>
      <p:ext uri="{BB962C8B-B14F-4D97-AF65-F5344CB8AC3E}">
        <p14:creationId xmlns:p14="http://schemas.microsoft.com/office/powerpoint/2010/main" val="307897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2C412-A7A5-46B8-94F1-1F577DAE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Geohash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</a:b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E59483-E3E5-4410-91D7-61AB2B5AEF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Geohash &amp; Go</a:t>
            </a:r>
          </a:p>
        </p:txBody>
      </p:sp>
    </p:spTree>
    <p:extLst>
      <p:ext uri="{BB962C8B-B14F-4D97-AF65-F5344CB8AC3E}">
        <p14:creationId xmlns:p14="http://schemas.microsoft.com/office/powerpoint/2010/main" val="303324169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Layout">
  <a:themeElements>
    <a:clrScheme name="Luxoft 20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3C77"/>
      </a:accent1>
      <a:accent2>
        <a:srgbClr val="68A1CB"/>
      </a:accent2>
      <a:accent3>
        <a:srgbClr val="356DAD"/>
      </a:accent3>
      <a:accent4>
        <a:srgbClr val="C65919"/>
      </a:accent4>
      <a:accent5>
        <a:srgbClr val="A31A51"/>
      </a:accent5>
      <a:accent6>
        <a:srgbClr val="FCE400"/>
      </a:accent6>
      <a:hlink>
        <a:srgbClr val="0563C1"/>
      </a:hlink>
      <a:folHlink>
        <a:srgbClr val="954F72"/>
      </a:folHlink>
    </a:clrScheme>
    <a:fontScheme name="Open Sans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05331_CO_Luxoft_Template_Lightweight___2019-12-13.potx" id="{9C8956C4-743E-4A79-8884-B8580C19C829}" vid="{BD477D88-759A-4374-AC91-4AD979FD75C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Layout</Template>
  <TotalTime>4720</TotalTime>
  <Words>1864</Words>
  <Application>Microsoft Macintosh PowerPoint</Application>
  <PresentationFormat>Widescreen</PresentationFormat>
  <Paragraphs>306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Consolas</vt:lpstr>
      <vt:lpstr>inherit</vt:lpstr>
      <vt:lpstr>Open Sans</vt:lpstr>
      <vt:lpstr>Open Sans Light</vt:lpstr>
      <vt:lpstr>Source Sans Pro</vt:lpstr>
      <vt:lpstr>Wingdings</vt:lpstr>
      <vt:lpstr>Master Layout</vt:lpstr>
      <vt:lpstr>Geohash &amp; Go Guillermo Estrada</vt:lpstr>
      <vt:lpstr>Geohash    &amp; </vt:lpstr>
      <vt:lpstr>Guillermo Estrada Luxoft México (Guadalajara) Senior Software Engineer  10 years of experience Full Stack Developer 9 years using Golang (since r57) Focus on distributed microservices Passionate about algorithms and data structures</vt:lpstr>
      <vt:lpstr>Spatial Indexing</vt:lpstr>
      <vt:lpstr>Spatial Databases</vt:lpstr>
      <vt:lpstr>Spatial Index</vt:lpstr>
      <vt:lpstr>Spatial Index</vt:lpstr>
      <vt:lpstr>Right tool for the job</vt:lpstr>
      <vt:lpstr>Geohash </vt:lpstr>
      <vt:lpstr>Hash function</vt:lpstr>
      <vt:lpstr>What is a Geohash?</vt:lpstr>
      <vt:lpstr>Gustavo Niemeyer</vt:lpstr>
      <vt:lpstr>What is a Geohash?</vt:lpstr>
      <vt:lpstr>Why variable precision?</vt:lpstr>
      <vt:lpstr>Algorithm</vt:lpstr>
      <vt:lpstr>Start with the coordinates to encode and the full latitude/longitude range</vt:lpstr>
      <vt:lpstr>Split the map in half by it’s longitude</vt:lpstr>
      <vt:lpstr>Split the map in half again by it’s latitude</vt:lpstr>
      <vt:lpstr>Repeat the halving again by longitude</vt:lpstr>
      <vt:lpstr>And once more by latitude</vt:lpstr>
      <vt:lpstr>One last time by longitude to get 5 bits</vt:lpstr>
      <vt:lpstr>After 5 iterations, encode the resulting binary in base 32</vt:lpstr>
      <vt:lpstr>Continue the process until the desired precision is reached</vt:lpstr>
      <vt:lpstr>Approximate area represented by increasing precision</vt:lpstr>
      <vt:lpstr>Why?</vt:lpstr>
      <vt:lpstr>Benefits</vt:lpstr>
      <vt:lpstr>Nearby places</vt:lpstr>
      <vt:lpstr>Regions</vt:lpstr>
      <vt:lpstr>Z-order curve</vt:lpstr>
      <vt:lpstr>Database with internal geohash implementation</vt:lpstr>
      <vt:lpstr>Problems and Solutions</vt:lpstr>
      <vt:lpstr>The border problem</vt:lpstr>
      <vt:lpstr>Issues to solve</vt:lpstr>
      <vt:lpstr>Solving  the  border problem</vt:lpstr>
      <vt:lpstr>PowerPoint Presentation</vt:lpstr>
      <vt:lpstr>PowerPoint Presentation</vt:lpstr>
      <vt:lpstr>PowerPoint Presentation</vt:lpstr>
      <vt:lpstr>Why should I use Go?</vt:lpstr>
      <vt:lpstr>Why should I use Go?</vt:lpstr>
      <vt:lpstr>Why should I use Go?</vt:lpstr>
      <vt:lpstr>Why should I use Go?</vt:lpstr>
      <vt:lpstr>Resources</vt:lpstr>
      <vt:lpstr>Final Thoughts</vt:lpstr>
      <vt:lpstr>Where to Go next?</vt:lpstr>
      <vt:lpstr>Where to Go?</vt:lpstr>
      <vt:lpstr>Q&amp;A   challenge keyword: webinars  follow up: gestrada@luxoft.com  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Guillermo Estrada</dc:creator>
  <cp:lastModifiedBy>Guillermo Estrada</cp:lastModifiedBy>
  <cp:revision>51</cp:revision>
  <cp:lastPrinted>2019-08-15T19:20:17Z</cp:lastPrinted>
  <dcterms:created xsi:type="dcterms:W3CDTF">2020-05-04T19:36:02Z</dcterms:created>
  <dcterms:modified xsi:type="dcterms:W3CDTF">2020-05-12T14:53:07Z</dcterms:modified>
</cp:coreProperties>
</file>